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0"/>
  </p:notesMasterIdLst>
  <p:sldIdLst>
    <p:sldId id="257" r:id="rId5"/>
    <p:sldId id="259" r:id="rId6"/>
    <p:sldId id="272" r:id="rId7"/>
    <p:sldId id="258" r:id="rId8"/>
    <p:sldId id="271" r:id="rId9"/>
    <p:sldId id="277" r:id="rId10"/>
    <p:sldId id="276" r:id="rId11"/>
    <p:sldId id="270" r:id="rId12"/>
    <p:sldId id="274" r:id="rId13"/>
    <p:sldId id="275" r:id="rId14"/>
    <p:sldId id="278" r:id="rId15"/>
    <p:sldId id="267" r:id="rId16"/>
    <p:sldId id="262" r:id="rId17"/>
    <p:sldId id="263" r:id="rId18"/>
    <p:sldId id="26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4C124C"/>
    <a:srgbClr val="291F48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8E58BF-BF44-4050-8BD1-4210537C2BB7}" v="160" dt="2022-07-26T15:22:20.6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57" autoAdjust="0"/>
  </p:normalViewPr>
  <p:slideViewPr>
    <p:cSldViewPr snapToGrid="0">
      <p:cViewPr varScale="1">
        <p:scale>
          <a:sx n="114" d="100"/>
          <a:sy n="114" d="100"/>
        </p:scale>
        <p:origin x="43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 Duff" userId="478a135b-f34c-418b-84df-115cb4939abd" providerId="ADAL" clId="{528E58BF-BF44-4050-8BD1-4210537C2BB7}"/>
    <pc:docChg chg="custSel addSld modSld">
      <pc:chgData name="Julie Duff" userId="478a135b-f34c-418b-84df-115cb4939abd" providerId="ADAL" clId="{528E58BF-BF44-4050-8BD1-4210537C2BB7}" dt="2022-07-27T12:57:12.720" v="403" actId="20577"/>
      <pc:docMkLst>
        <pc:docMk/>
      </pc:docMkLst>
      <pc:sldChg chg="modSp mod">
        <pc:chgData name="Julie Duff" userId="478a135b-f34c-418b-84df-115cb4939abd" providerId="ADAL" clId="{528E58BF-BF44-4050-8BD1-4210537C2BB7}" dt="2022-07-26T10:40:55.179" v="46" actId="20577"/>
        <pc:sldMkLst>
          <pc:docMk/>
          <pc:sldMk cId="4063593866" sldId="258"/>
        </pc:sldMkLst>
        <pc:graphicFrameChg chg="modGraphic">
          <ac:chgData name="Julie Duff" userId="478a135b-f34c-418b-84df-115cb4939abd" providerId="ADAL" clId="{528E58BF-BF44-4050-8BD1-4210537C2BB7}" dt="2022-07-26T10:40:55.179" v="46" actId="20577"/>
          <ac:graphicFrameMkLst>
            <pc:docMk/>
            <pc:sldMk cId="4063593866" sldId="258"/>
            <ac:graphicFrameMk id="6" creationId="{9FCF60E4-C5A3-4A5E-B347-C38D2C0AE55A}"/>
          </ac:graphicFrameMkLst>
        </pc:graphicFrameChg>
      </pc:sldChg>
      <pc:sldChg chg="modSp mod">
        <pc:chgData name="Julie Duff" userId="478a135b-f34c-418b-84df-115cb4939abd" providerId="ADAL" clId="{528E58BF-BF44-4050-8BD1-4210537C2BB7}" dt="2022-07-26T13:06:18.267" v="154" actId="20577"/>
        <pc:sldMkLst>
          <pc:docMk/>
          <pc:sldMk cId="2760600242" sldId="274"/>
        </pc:sldMkLst>
        <pc:spChg chg="mod">
          <ac:chgData name="Julie Duff" userId="478a135b-f34c-418b-84df-115cb4939abd" providerId="ADAL" clId="{528E58BF-BF44-4050-8BD1-4210537C2BB7}" dt="2022-07-26T13:06:18.267" v="154" actId="20577"/>
          <ac:spMkLst>
            <pc:docMk/>
            <pc:sldMk cId="2760600242" sldId="274"/>
            <ac:spMk id="6" creationId="{1D013D84-E46C-4E88-8B5E-D7EECF26C8F2}"/>
          </ac:spMkLst>
        </pc:spChg>
      </pc:sldChg>
      <pc:sldChg chg="modSp mod">
        <pc:chgData name="Julie Duff" userId="478a135b-f34c-418b-84df-115cb4939abd" providerId="ADAL" clId="{528E58BF-BF44-4050-8BD1-4210537C2BB7}" dt="2022-07-26T15:22:26.503" v="386" actId="20577"/>
        <pc:sldMkLst>
          <pc:docMk/>
          <pc:sldMk cId="496851065" sldId="276"/>
        </pc:sldMkLst>
        <pc:graphicFrameChg chg="mod modGraphic">
          <ac:chgData name="Julie Duff" userId="478a135b-f34c-418b-84df-115cb4939abd" providerId="ADAL" clId="{528E58BF-BF44-4050-8BD1-4210537C2BB7}" dt="2022-07-26T15:22:26.503" v="386" actId="20577"/>
          <ac:graphicFrameMkLst>
            <pc:docMk/>
            <pc:sldMk cId="496851065" sldId="276"/>
            <ac:graphicFrameMk id="12" creationId="{477E29AC-82AA-43F5-8C0B-3194EF47AB3A}"/>
          </ac:graphicFrameMkLst>
        </pc:graphicFrameChg>
      </pc:sldChg>
      <pc:sldChg chg="modSp mod">
        <pc:chgData name="Julie Duff" userId="478a135b-f34c-418b-84df-115cb4939abd" providerId="ADAL" clId="{528E58BF-BF44-4050-8BD1-4210537C2BB7}" dt="2022-07-26T10:41:32.978" v="94" actId="1035"/>
        <pc:sldMkLst>
          <pc:docMk/>
          <pc:sldMk cId="199781369" sldId="277"/>
        </pc:sldMkLst>
        <pc:spChg chg="mod">
          <ac:chgData name="Julie Duff" userId="478a135b-f34c-418b-84df-115cb4939abd" providerId="ADAL" clId="{528E58BF-BF44-4050-8BD1-4210537C2BB7}" dt="2022-07-26T10:41:32.978" v="94" actId="1035"/>
          <ac:spMkLst>
            <pc:docMk/>
            <pc:sldMk cId="199781369" sldId="277"/>
            <ac:spMk id="2" creationId="{F4C4CC27-4869-4B74-97EB-9BB1A6EC44A1}"/>
          </ac:spMkLst>
        </pc:spChg>
        <pc:spChg chg="mod">
          <ac:chgData name="Julie Duff" userId="478a135b-f34c-418b-84df-115cb4939abd" providerId="ADAL" clId="{528E58BF-BF44-4050-8BD1-4210537C2BB7}" dt="2022-07-26T10:41:32.978" v="94" actId="1035"/>
          <ac:spMkLst>
            <pc:docMk/>
            <pc:sldMk cId="199781369" sldId="277"/>
            <ac:spMk id="8" creationId="{457D3788-518D-4222-A52C-45E39E4C52BC}"/>
          </ac:spMkLst>
        </pc:spChg>
        <pc:spChg chg="mod">
          <ac:chgData name="Julie Duff" userId="478a135b-f34c-418b-84df-115cb4939abd" providerId="ADAL" clId="{528E58BF-BF44-4050-8BD1-4210537C2BB7}" dt="2022-07-26T10:41:32.978" v="94" actId="1035"/>
          <ac:spMkLst>
            <pc:docMk/>
            <pc:sldMk cId="199781369" sldId="277"/>
            <ac:spMk id="10" creationId="{7EB3A8BD-83C8-4F39-83EE-AD21384131AE}"/>
          </ac:spMkLst>
        </pc:spChg>
        <pc:spChg chg="mod">
          <ac:chgData name="Julie Duff" userId="478a135b-f34c-418b-84df-115cb4939abd" providerId="ADAL" clId="{528E58BF-BF44-4050-8BD1-4210537C2BB7}" dt="2022-07-26T10:41:32.978" v="94" actId="1035"/>
          <ac:spMkLst>
            <pc:docMk/>
            <pc:sldMk cId="199781369" sldId="277"/>
            <ac:spMk id="11" creationId="{E2F3DCFB-2BCB-4226-8802-8ECDFBA59A1C}"/>
          </ac:spMkLst>
        </pc:spChg>
      </pc:sldChg>
      <pc:sldChg chg="addSp delSp modSp add mod">
        <pc:chgData name="Julie Duff" userId="478a135b-f34c-418b-84df-115cb4939abd" providerId="ADAL" clId="{528E58BF-BF44-4050-8BD1-4210537C2BB7}" dt="2022-07-27T12:57:12.720" v="403" actId="20577"/>
        <pc:sldMkLst>
          <pc:docMk/>
          <pc:sldMk cId="3863723087" sldId="278"/>
        </pc:sldMkLst>
        <pc:spChg chg="mod">
          <ac:chgData name="Julie Duff" userId="478a135b-f34c-418b-84df-115cb4939abd" providerId="ADAL" clId="{528E58BF-BF44-4050-8BD1-4210537C2BB7}" dt="2022-07-27T12:57:12.720" v="403" actId="20577"/>
          <ac:spMkLst>
            <pc:docMk/>
            <pc:sldMk cId="3863723087" sldId="278"/>
            <ac:spMk id="2" creationId="{CFD02FDE-4A02-44AD-9CF8-77887CE9756A}"/>
          </ac:spMkLst>
        </pc:spChg>
        <pc:picChg chg="add mod">
          <ac:chgData name="Julie Duff" userId="478a135b-f34c-418b-84df-115cb4939abd" providerId="ADAL" clId="{528E58BF-BF44-4050-8BD1-4210537C2BB7}" dt="2022-07-26T15:02:27.887" v="215" actId="1038"/>
          <ac:picMkLst>
            <pc:docMk/>
            <pc:sldMk cId="3863723087" sldId="278"/>
            <ac:picMk id="5" creationId="{76F4BDFF-73E0-1F59-6C98-230C3AE704BE}"/>
          </ac:picMkLst>
        </pc:picChg>
        <pc:picChg chg="del">
          <ac:chgData name="Julie Duff" userId="478a135b-f34c-418b-84df-115cb4939abd" providerId="ADAL" clId="{528E58BF-BF44-4050-8BD1-4210537C2BB7}" dt="2022-07-26T15:02:24.358" v="202" actId="478"/>
          <ac:picMkLst>
            <pc:docMk/>
            <pc:sldMk cId="3863723087" sldId="278"/>
            <ac:picMk id="7" creationId="{83EB184D-D26F-4AD4-AC55-F0C668DA35F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C1394-B4D4-494E-9FEE-B152762E5648}" type="datetimeFigureOut">
              <a:rPr lang="en-GB" smtClean="0"/>
              <a:t>27/07/2022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420A8-5438-4DA2-BD74-A79C0C6FB9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619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420A8-5438-4DA2-BD74-A79C0C6FB91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58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420A8-5438-4DA2-BD74-A79C0C6FB91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934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420A8-5438-4DA2-BD74-A79C0C6FB91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29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858A87-AE1E-4050-86E3-2F5569B0876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4947" y="708372"/>
            <a:ext cx="2089308" cy="747963"/>
          </a:xfrm>
          <a:prstGeom prst="rect">
            <a:avLst/>
          </a:prstGeom>
        </p:spPr>
      </p:pic>
      <p:pic>
        <p:nvPicPr>
          <p:cNvPr id="5" name="Picture 4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E98DDC3A-F12A-4CB1-887A-AD0C52B769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4945" y="5868706"/>
            <a:ext cx="2089309" cy="3796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E98B1E-7749-4CE1-8D3C-5B5E46C1ED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3004" y="783235"/>
            <a:ext cx="1600200" cy="572865"/>
          </a:xfrm>
          <a:prstGeom prst="rect">
            <a:avLst/>
          </a:prstGeom>
        </p:spPr>
      </p:pic>
      <p:pic>
        <p:nvPicPr>
          <p:cNvPr id="23" name="Picture 22" descr="A picture containing drawing&#10;&#10;Description automatically generated">
            <a:extLst>
              <a:ext uri="{FF2B5EF4-FFF2-40B4-BE49-F238E27FC236}">
                <a16:creationId xmlns:a16="http://schemas.microsoft.com/office/drawing/2014/main" id="{99B183F1-2103-4E36-A44D-0C9EE14686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2504" y="6362700"/>
            <a:ext cx="1695796" cy="3294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58801CB-6EC8-45DE-814E-6AE2E62A80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4458" y="738753"/>
            <a:ext cx="1600200" cy="572865"/>
          </a:xfrm>
          <a:prstGeom prst="rect">
            <a:avLst/>
          </a:prstGeom>
        </p:spPr>
      </p:pic>
      <p:pic>
        <p:nvPicPr>
          <p:cNvPr id="29" name="Picture 2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C5F3793-5AD0-4DC0-8FE0-8D7FD83556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2504" y="6362700"/>
            <a:ext cx="1695796" cy="3294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DA84DC3-D205-46A0-99D6-78B5B1C6A4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0613" y="653758"/>
            <a:ext cx="1600200" cy="572865"/>
          </a:xfrm>
          <a:prstGeom prst="rect">
            <a:avLst/>
          </a:prstGeom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D5E981D-684A-4AE8-91B1-67A567FA2A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2504" y="6362700"/>
            <a:ext cx="1695796" cy="3294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060" y="358526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47" y="292025"/>
            <a:ext cx="8825659" cy="7069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495" y="255957"/>
            <a:ext cx="8761413" cy="706964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495" y="2254365"/>
            <a:ext cx="11245208" cy="3813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
             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3" name="Picture 2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FFD46E1-BE0A-447A-9482-6F087ED9BB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4778" y="6368327"/>
            <a:ext cx="1695796" cy="3294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61110" y="316962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rgbClr val="4C12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CE2CA634-8696-4AFD-A969-7C6395BF23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4778" y="6368327"/>
            <a:ext cx="1695796" cy="3294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00173ACF-D1C5-4E54-A20F-00400F0453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5520" y="6010880"/>
            <a:ext cx="1695796" cy="3294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C107540B-4952-48FC-ADDB-E2054C9F74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5520" y="6010880"/>
            <a:ext cx="1695796" cy="32946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5CD1128-EB9E-4512-A129-60F6EFF8E014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-66504" y="-78619"/>
            <a:ext cx="12365413" cy="206535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273804" y="247096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3804" y="2312454"/>
            <a:ext cx="11369899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96C3717-DF83-4192-9CA6-2AAADA4CEAF6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8303" y="381195"/>
            <a:ext cx="1600200" cy="572865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7D5857D0-F141-4899-ACC3-DAD1496495A1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4778" y="6368327"/>
            <a:ext cx="1695796" cy="32946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1" r:id="rId10"/>
    <p:sldLayoutId id="2147483672" r:id="rId11"/>
    <p:sldLayoutId id="2147483662" r:id="rId12"/>
    <p:sldLayoutId id="2147483669" r:id="rId13"/>
    <p:sldLayoutId id="2147483670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tamark.co.uk/support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7D22D6B-0723-42FF-BC17-37605CF829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91622"/>
              </p:ext>
            </p:extLst>
          </p:nvPr>
        </p:nvGraphicFramePr>
        <p:xfrm>
          <a:off x="497840" y="1774029"/>
          <a:ext cx="11196320" cy="2071587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11196320">
                  <a:extLst>
                    <a:ext uri="{9D8B030D-6E8A-4147-A177-3AD203B41FA5}">
                      <a16:colId xmlns:a16="http://schemas.microsoft.com/office/drawing/2014/main" val="1234673384"/>
                    </a:ext>
                  </a:extLst>
                </a:gridCol>
              </a:tblGrid>
              <a:tr h="2071587">
                <a:tc>
                  <a:txBody>
                    <a:bodyPr/>
                    <a:lstStyle/>
                    <a:p>
                      <a:pPr lvl="0" algn="ctr">
                        <a:lnSpc>
                          <a:spcPct val="200000"/>
                        </a:lnSpc>
                      </a:pPr>
                      <a:r>
                        <a:rPr lang="en-GB" sz="4000" b="1" kern="1200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Training Presentation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842938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B5B00E5-2C5E-4FCD-859E-23BDC7ADA6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272438"/>
              </p:ext>
            </p:extLst>
          </p:nvPr>
        </p:nvGraphicFramePr>
        <p:xfrm>
          <a:off x="1704969" y="3136752"/>
          <a:ext cx="8463280" cy="1831325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8463280">
                  <a:extLst>
                    <a:ext uri="{9D8B030D-6E8A-4147-A177-3AD203B41FA5}">
                      <a16:colId xmlns:a16="http://schemas.microsoft.com/office/drawing/2014/main" val="1234673384"/>
                    </a:ext>
                  </a:extLst>
                </a:gridCol>
              </a:tblGrid>
              <a:tr h="1831325">
                <a:tc>
                  <a:txBody>
                    <a:bodyPr/>
                    <a:lstStyle/>
                    <a:p>
                      <a:pPr lvl="0" algn="ctr"/>
                      <a:r>
                        <a:rPr lang="en-GB" sz="7000" b="1" kern="1200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MD5 Series</a:t>
                      </a:r>
                      <a:endParaRPr lang="en-GB" sz="7000" kern="1200" dirty="0"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  <a:p>
                      <a:pPr lvl="0" algn="ctr"/>
                      <a:r>
                        <a:rPr lang="en-GB" sz="2000" kern="1200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High Performance Digital Vinyl</a:t>
                      </a:r>
                      <a:endParaRPr lang="en-GB" sz="2000" b="1" kern="1200" dirty="0"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8429385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34B7C24-E772-4B75-851A-5417893B32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408596"/>
              </p:ext>
            </p:extLst>
          </p:nvPr>
        </p:nvGraphicFramePr>
        <p:xfrm>
          <a:off x="771813" y="6033657"/>
          <a:ext cx="8463280" cy="292763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8463280">
                  <a:extLst>
                    <a:ext uri="{9D8B030D-6E8A-4147-A177-3AD203B41FA5}">
                      <a16:colId xmlns:a16="http://schemas.microsoft.com/office/drawing/2014/main" val="2526533026"/>
                    </a:ext>
                  </a:extLst>
                </a:gridCol>
              </a:tblGrid>
              <a:tr h="29276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i="1" kern="1200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The contents of this presentation are confidential. Please do not duplicate or distribute without written permission from Metamark (UK) Limited.</a:t>
                      </a:r>
                      <a:endParaRPr lang="en-GB" sz="900" kern="1200" dirty="0"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074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242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4BAD199-5B84-4CF6-A469-C4BF8D4B3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419828"/>
            <a:ext cx="8761413" cy="706964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  <a:t>MD5 Series</a:t>
            </a:r>
            <a:b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Myriad Pro" panose="020B0503030403020204" pitchFamily="34" charset="0"/>
              </a:rPr>
              <a:t>Adhesives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D02FDE-4A02-44AD-9CF8-77887CE9756A}"/>
              </a:ext>
            </a:extLst>
          </p:cNvPr>
          <p:cNvSpPr/>
          <p:nvPr/>
        </p:nvSpPr>
        <p:spPr>
          <a:xfrm>
            <a:off x="570339" y="2580666"/>
            <a:ext cx="842689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MetaGlide®- Superior Handling Adhesive - (G)</a:t>
            </a:r>
          </a:p>
          <a:p>
            <a:r>
              <a:rPr lang="en-GB" sz="23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MetaGlide® next generation air release system offers improved all round handling. Enhanced </a:t>
            </a:r>
            <a:r>
              <a:rPr lang="en-GB" sz="2300" baseline="30000" dirty="0" err="1">
                <a:solidFill>
                  <a:srgbClr val="000000"/>
                </a:solidFill>
                <a:latin typeface="Myriad Pro" panose="020B0503030403020204" pitchFamily="34" charset="0"/>
              </a:rPr>
              <a:t>layflat</a:t>
            </a:r>
            <a:r>
              <a:rPr lang="en-GB" sz="23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 performance, smoother repositioning, total adhesion confidence.</a:t>
            </a:r>
          </a:p>
          <a:p>
            <a:endParaRPr lang="en-GB" sz="2300" b="1" baseline="30000" dirty="0">
              <a:solidFill>
                <a:srgbClr val="000000"/>
              </a:solidFill>
              <a:latin typeface="Myriad Pro" panose="020B0503030403020204" pitchFamily="34" charset="0"/>
            </a:endParaRPr>
          </a:p>
          <a:p>
            <a:r>
              <a:rPr lang="en-GB" sz="23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Easy Handling.</a:t>
            </a:r>
            <a:r>
              <a:rPr lang="en-GB" sz="2300" b="1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 </a:t>
            </a:r>
            <a:r>
              <a:rPr lang="en-GB" sz="23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With its micro structured air release liner, MetaGlide® offers improved all round handling. Smoother repositioning. Lift and reapply MetaGlide® graphics with a smooth clean peal that prevents damage to the graphic. </a:t>
            </a:r>
          </a:p>
          <a:p>
            <a:endParaRPr lang="en-GB" sz="2300" baseline="30000" dirty="0">
              <a:solidFill>
                <a:srgbClr val="000000"/>
              </a:solidFill>
              <a:latin typeface="Myriad Pro" panose="020B0503030403020204" pitchFamily="34" charset="0"/>
            </a:endParaRPr>
          </a:p>
          <a:p>
            <a:r>
              <a:rPr lang="en-GB" sz="23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Advanced </a:t>
            </a:r>
            <a:r>
              <a:rPr lang="en-GB" sz="2300" b="1" baseline="30000" dirty="0" err="1">
                <a:solidFill>
                  <a:srgbClr val="82358B"/>
                </a:solidFill>
                <a:latin typeface="Myriad Pro" panose="020B0503030403020204" pitchFamily="34" charset="0"/>
              </a:rPr>
              <a:t>Layflat</a:t>
            </a:r>
            <a:r>
              <a:rPr lang="en-GB" sz="23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 performance.</a:t>
            </a:r>
            <a:r>
              <a:rPr lang="en-GB" sz="2300" b="1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 </a:t>
            </a:r>
            <a:r>
              <a:rPr lang="en-GB" sz="23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MetaGlide® system offers exceptional </a:t>
            </a:r>
            <a:r>
              <a:rPr lang="en-GB" sz="2300" baseline="30000" dirty="0" err="1">
                <a:solidFill>
                  <a:srgbClr val="000000"/>
                </a:solidFill>
                <a:latin typeface="Myriad Pro" panose="020B0503030403020204" pitchFamily="34" charset="0"/>
              </a:rPr>
              <a:t>layflat</a:t>
            </a:r>
            <a:r>
              <a:rPr lang="en-GB" sz="23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 printability. Prints can stay stored or loosely rolled confidentially, without tunnelling or delamination. </a:t>
            </a:r>
          </a:p>
          <a:p>
            <a:endParaRPr lang="en-GB" sz="2300" baseline="30000" dirty="0">
              <a:solidFill>
                <a:srgbClr val="000000"/>
              </a:solidFill>
              <a:latin typeface="Myriad Pro" panose="020B0503030403020204" pitchFamily="34" charset="0"/>
            </a:endParaRPr>
          </a:p>
          <a:p>
            <a:r>
              <a:rPr lang="en-GB" sz="23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Total confidence</a:t>
            </a:r>
            <a:r>
              <a:rPr lang="en-GB" sz="2300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.</a:t>
            </a:r>
            <a:r>
              <a:rPr lang="en-GB" sz="23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 Unlike comparable adhesive systems, with its high strength adhesive, MetaGlide® offers complete peace of mind, the graphic applies with complete confidence and assurance. </a:t>
            </a:r>
          </a:p>
          <a:p>
            <a:endParaRPr lang="en-GB" sz="2400" dirty="0">
              <a:latin typeface="Museo Sans 300" panose="02000000000000000000" pitchFamily="50" charset="0"/>
            </a:endParaRP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3EB184D-D26F-4AD4-AC55-F0C668DA35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5744" y="2537892"/>
            <a:ext cx="2324878" cy="232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67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4BAD199-5B84-4CF6-A469-C4BF8D4B3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419828"/>
            <a:ext cx="8761413" cy="706964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  <a:t>MD5 Series</a:t>
            </a:r>
            <a:b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Myriad Pro" panose="020B0503030403020204" pitchFamily="34" charset="0"/>
              </a:rPr>
              <a:t>Adhesives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D02FDE-4A02-44AD-9CF8-77887CE9756A}"/>
              </a:ext>
            </a:extLst>
          </p:cNvPr>
          <p:cNvSpPr/>
          <p:nvPr/>
        </p:nvSpPr>
        <p:spPr>
          <a:xfrm>
            <a:off x="570339" y="2580666"/>
            <a:ext cx="8426891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baseline="30000" dirty="0" err="1">
                <a:solidFill>
                  <a:srgbClr val="82358B"/>
                </a:solidFill>
                <a:latin typeface="Myriad Pro" panose="020B0503030403020204" pitchFamily="34" charset="0"/>
              </a:rPr>
              <a:t>MetaGrab</a:t>
            </a:r>
            <a:r>
              <a:rPr lang="en-GB" sz="44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®- Ultra Tack Adhesive - (UB)</a:t>
            </a:r>
          </a:p>
          <a:p>
            <a:r>
              <a:rPr lang="en-GB" sz="2400" baseline="30000" dirty="0" err="1">
                <a:solidFill>
                  <a:srgbClr val="000000"/>
                </a:solidFill>
                <a:latin typeface="Myriad Pro" panose="020B0503030403020204" pitchFamily="34" charset="0"/>
              </a:rPr>
              <a:t>MetaGrab</a:t>
            </a: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® has been uniquely developed to offer a very high tack onto rough, textured, and difficult-to-stick-to surfaces. </a:t>
            </a:r>
          </a:p>
          <a:p>
            <a:endParaRPr lang="en-GB" sz="2400" b="1" baseline="30000" dirty="0">
              <a:solidFill>
                <a:srgbClr val="000000"/>
              </a:solidFill>
              <a:latin typeface="Myriad Pro" panose="020B0503030403020204" pitchFamily="34" charset="0"/>
            </a:endParaRPr>
          </a:p>
          <a:p>
            <a:r>
              <a:rPr lang="en-GB" sz="24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Ultra Tack.</a:t>
            </a: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 Films that stick. Our highest adhesive tack available. </a:t>
            </a:r>
          </a:p>
          <a:p>
            <a:endParaRPr lang="en-GB" sz="2400" b="1" baseline="30000" dirty="0">
              <a:solidFill>
                <a:srgbClr val="82358B"/>
              </a:solidFill>
              <a:latin typeface="Myriad Pro" panose="020B0503030403020204" pitchFamily="34" charset="0"/>
            </a:endParaRPr>
          </a:p>
          <a:p>
            <a:r>
              <a:rPr lang="en-GB" sz="24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Applications.</a:t>
            </a:r>
            <a:r>
              <a:rPr lang="en-GB" sz="2400" b="1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 </a:t>
            </a: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Including walls and floor décor onto sealed plastered, </a:t>
            </a:r>
            <a:r>
              <a:rPr lang="en-GB" sz="2400" baseline="30000">
                <a:solidFill>
                  <a:srgbClr val="000000"/>
                </a:solidFill>
                <a:latin typeface="Myriad Pro" panose="020B0503030403020204" pitchFamily="34" charset="0"/>
              </a:rPr>
              <a:t>concrete, or floors. </a:t>
            </a: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It is also suitable for textured low energy plastics. </a:t>
            </a:r>
          </a:p>
          <a:p>
            <a:endParaRPr lang="en-GB" sz="2400" baseline="30000" dirty="0">
              <a:solidFill>
                <a:srgbClr val="000000"/>
              </a:solidFill>
              <a:latin typeface="Myriad Pro" panose="020B0503030403020204" pitchFamily="34" charset="0"/>
            </a:endParaRPr>
          </a:p>
          <a:p>
            <a:r>
              <a:rPr lang="en-GB" sz="24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Strength.</a:t>
            </a:r>
            <a:r>
              <a:rPr lang="en-GB" sz="2400" b="1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 </a:t>
            </a:r>
            <a:r>
              <a:rPr lang="en-GB" sz="2400" baseline="30000" dirty="0" err="1">
                <a:solidFill>
                  <a:srgbClr val="000000"/>
                </a:solidFill>
                <a:latin typeface="Myriad Pro" panose="020B0503030403020204" pitchFamily="34" charset="0"/>
              </a:rPr>
              <a:t>MetaGrab</a:t>
            </a: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® offers high internal strength and cohesivity and is a solvent-based acrylic.</a:t>
            </a:r>
          </a:p>
          <a:p>
            <a:endParaRPr lang="en-GB" sz="2400" baseline="30000" dirty="0">
              <a:solidFill>
                <a:srgbClr val="000000"/>
              </a:solidFill>
              <a:latin typeface="Myriad Pro" panose="020B0503030403020204" pitchFamily="34" charset="0"/>
            </a:endParaRPr>
          </a:p>
          <a:p>
            <a:endParaRPr lang="en-GB" sz="2400" dirty="0">
              <a:latin typeface="Museo Sans 300" panose="02000000000000000000" pitchFamily="50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6F4BDFF-73E0-1F59-6C98-230C3AE70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827" y="2725783"/>
            <a:ext cx="1749990" cy="186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23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B1C8F41-B0B9-484D-980C-6AF8CA560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010" y="418562"/>
            <a:ext cx="8761413" cy="706964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  <a:t>MD5 Series</a:t>
            </a:r>
            <a:br>
              <a:rPr lang="en-GB" baseline="30000" dirty="0">
                <a:solidFill>
                  <a:schemeClr val="bg1"/>
                </a:solidFill>
                <a:latin typeface="Myriad Pro" panose="020B0503030403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Myriad Pro" panose="020B0503030403020204" pitchFamily="34" charset="0"/>
              </a:rPr>
              <a:t>Application Examples</a:t>
            </a:r>
          </a:p>
        </p:txBody>
      </p:sp>
      <p:pic>
        <p:nvPicPr>
          <p:cNvPr id="19" name="Picture Placeholder 21">
            <a:extLst>
              <a:ext uri="{FF2B5EF4-FFF2-40B4-BE49-F238E27FC236}">
                <a16:creationId xmlns:a16="http://schemas.microsoft.com/office/drawing/2014/main" id="{D2103E15-B973-4B44-9C61-1106E023E4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3598" y="4419649"/>
            <a:ext cx="2782923" cy="187421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Placeholder 21">
            <a:extLst>
              <a:ext uri="{FF2B5EF4-FFF2-40B4-BE49-F238E27FC236}">
                <a16:creationId xmlns:a16="http://schemas.microsoft.com/office/drawing/2014/main" id="{1F56686D-BF3C-44D8-957D-503E87D371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68226" y="2240765"/>
            <a:ext cx="2782923" cy="187421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Placeholder 21">
            <a:extLst>
              <a:ext uri="{FF2B5EF4-FFF2-40B4-BE49-F238E27FC236}">
                <a16:creationId xmlns:a16="http://schemas.microsoft.com/office/drawing/2014/main" id="{12A8160A-4261-4632-A9ED-2CAA2A84F8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4309" y="4419649"/>
            <a:ext cx="2810758" cy="187421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Placeholder 21">
            <a:extLst>
              <a:ext uri="{FF2B5EF4-FFF2-40B4-BE49-F238E27FC236}">
                <a16:creationId xmlns:a16="http://schemas.microsoft.com/office/drawing/2014/main" id="{FE838C47-1229-4D0B-B0FD-0B8A364291B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3598" y="2240765"/>
            <a:ext cx="2782923" cy="187421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Placeholder 21">
            <a:extLst>
              <a:ext uri="{FF2B5EF4-FFF2-40B4-BE49-F238E27FC236}">
                <a16:creationId xmlns:a16="http://schemas.microsoft.com/office/drawing/2014/main" id="{88F2E37E-3988-4003-9D31-AAD9971417F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72602" y="2286509"/>
            <a:ext cx="3169292" cy="178272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Placeholder 21">
            <a:extLst>
              <a:ext uri="{FF2B5EF4-FFF2-40B4-BE49-F238E27FC236}">
                <a16:creationId xmlns:a16="http://schemas.microsoft.com/office/drawing/2014/main" id="{0456A0C1-0DB5-4036-BD2D-C107B1F51E9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120141" y="3747172"/>
            <a:ext cx="1874214" cy="316929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4634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89C210C-8DA5-47C7-B4BA-758200FCF6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853601"/>
              </p:ext>
            </p:extLst>
          </p:nvPr>
        </p:nvGraphicFramePr>
        <p:xfrm>
          <a:off x="1864360" y="2971496"/>
          <a:ext cx="8463280" cy="2316480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8463280">
                  <a:extLst>
                    <a:ext uri="{9D8B030D-6E8A-4147-A177-3AD203B41FA5}">
                      <a16:colId xmlns:a16="http://schemas.microsoft.com/office/drawing/2014/main" val="1234673384"/>
                    </a:ext>
                  </a:extLst>
                </a:gridCol>
              </a:tblGrid>
              <a:tr h="1298664">
                <a:tc>
                  <a:txBody>
                    <a:bodyPr/>
                    <a:lstStyle/>
                    <a:p>
                      <a:pPr lvl="0" algn="ctr"/>
                      <a:r>
                        <a:rPr lang="en-GB" sz="4800" b="1" kern="1200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Sales Tools</a:t>
                      </a:r>
                      <a:endParaRPr lang="en-GB" sz="4800" kern="1200" dirty="0"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  <a:p>
                      <a:pPr lvl="0" algn="ctr"/>
                      <a:br>
                        <a:rPr lang="en-GB" sz="2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n-GB" sz="2000" b="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ctr"/>
                      <a:endParaRPr lang="en-GB" sz="2000" b="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ctr"/>
                      <a:endParaRPr lang="en-GB" sz="1800" b="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ctr"/>
                      <a:endParaRPr lang="en-GB" sz="20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84293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4452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54DDF1C-57CC-42FF-9F37-BCE4103CFE76}"/>
              </a:ext>
            </a:extLst>
          </p:cNvPr>
          <p:cNvSpPr/>
          <p:nvPr/>
        </p:nvSpPr>
        <p:spPr>
          <a:xfrm>
            <a:off x="5168536" y="3114107"/>
            <a:ext cx="1907686" cy="277702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B7593E8-9DD9-4CE5-B6E0-50B484680421}"/>
              </a:ext>
            </a:extLst>
          </p:cNvPr>
          <p:cNvSpPr/>
          <p:nvPr/>
        </p:nvSpPr>
        <p:spPr>
          <a:xfrm>
            <a:off x="397483" y="3114107"/>
            <a:ext cx="1907686" cy="277702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A3D744F-0328-44C4-959A-CCCE68518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61" y="220462"/>
            <a:ext cx="8761413" cy="706964"/>
          </a:xfrm>
        </p:spPr>
        <p:txBody>
          <a:bodyPr/>
          <a:lstStyle/>
          <a:p>
            <a:r>
              <a:rPr lang="en-GB" dirty="0">
                <a:latin typeface="Myriad Pro" panose="020B0503030403020204" pitchFamily="34" charset="0"/>
              </a:rPr>
              <a:t>Sales Tool Kit</a:t>
            </a:r>
          </a:p>
        </p:txBody>
      </p:sp>
      <p:pic>
        <p:nvPicPr>
          <p:cNvPr id="16" name="Content Placeholder 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9CCFA678-B129-47D7-AD91-6DDA5B82A79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68848" y="3396640"/>
            <a:ext cx="1564956" cy="1690153"/>
          </a:xfrm>
        </p:spPr>
      </p:pic>
      <p:pic>
        <p:nvPicPr>
          <p:cNvPr id="17" name="Content Placeholder 7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C9F54D3B-3D09-4631-A111-0082DEB8C7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48198" y="3396641"/>
            <a:ext cx="1564956" cy="1690153"/>
          </a:xfrm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9DC0488-2B55-4968-BE5C-01FAA8CC0951}"/>
              </a:ext>
            </a:extLst>
          </p:cNvPr>
          <p:cNvSpPr txBox="1">
            <a:spLocks/>
          </p:cNvSpPr>
          <p:nvPr/>
        </p:nvSpPr>
        <p:spPr>
          <a:xfrm>
            <a:off x="398495" y="2254365"/>
            <a:ext cx="11245208" cy="3813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Myriad Pro" panose="020B0503030403020204" pitchFamily="34" charset="0"/>
              </a:rPr>
              <a:t>The following sales tools can be found on the </a:t>
            </a:r>
            <a:r>
              <a:rPr lang="en-GB" b="1" dirty="0">
                <a:latin typeface="Myriad Pro" panose="020B0503030403020204" pitchFamily="34" charset="0"/>
              </a:rPr>
              <a:t>Metamark Elite </a:t>
            </a:r>
            <a:r>
              <a:rPr lang="en-GB" dirty="0">
                <a:latin typeface="Myriad Pro" panose="020B0503030403020204" pitchFamily="34" charset="0"/>
              </a:rPr>
              <a:t>site.</a:t>
            </a:r>
            <a:br>
              <a:rPr lang="en-GB" dirty="0">
                <a:latin typeface="Myriad Pro" panose="020B0503030403020204" pitchFamily="34" charset="0"/>
              </a:rPr>
            </a:br>
            <a:r>
              <a:rPr lang="en-GB" dirty="0">
                <a:latin typeface="Myriad Pro" panose="020B0503030403020204" pitchFamily="34" charset="0"/>
              </a:rPr>
              <a:t>For access to the site please speak with your Metamark Account Manager.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40AEED-2713-41CF-974D-E739AA83A9FC}"/>
              </a:ext>
            </a:extLst>
          </p:cNvPr>
          <p:cNvSpPr txBox="1"/>
          <p:nvPr/>
        </p:nvSpPr>
        <p:spPr>
          <a:xfrm>
            <a:off x="820100" y="5399674"/>
            <a:ext cx="1802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Sales Sheet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B754D2D-8A72-4029-8FA8-755D573672DF}"/>
              </a:ext>
            </a:extLst>
          </p:cNvPr>
          <p:cNvGrpSpPr/>
          <p:nvPr/>
        </p:nvGrpSpPr>
        <p:grpSpPr>
          <a:xfrm>
            <a:off x="2749282" y="3114107"/>
            <a:ext cx="2286959" cy="2777027"/>
            <a:chOff x="2749282" y="3114107"/>
            <a:chExt cx="2286959" cy="2777027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AC8F863-5749-4014-87C1-3C61D9709FD2}"/>
                </a:ext>
              </a:extLst>
            </p:cNvPr>
            <p:cNvGrpSpPr/>
            <p:nvPr/>
          </p:nvGrpSpPr>
          <p:grpSpPr>
            <a:xfrm>
              <a:off x="2749282" y="3114107"/>
              <a:ext cx="1907686" cy="2777027"/>
              <a:chOff x="2944152" y="2271252"/>
              <a:chExt cx="1907686" cy="2255217"/>
            </a:xfrm>
            <a:grpFill/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BF61409C-DA98-483F-A313-5BDD3AA8F636}"/>
                  </a:ext>
                </a:extLst>
              </p:cNvPr>
              <p:cNvSpPr/>
              <p:nvPr/>
            </p:nvSpPr>
            <p:spPr>
              <a:xfrm>
                <a:off x="2944152" y="2271252"/>
                <a:ext cx="1907686" cy="2255217"/>
              </a:xfrm>
              <a:prstGeom prst="round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4" name="Picture 23" descr="A screenshot of a social media post&#10;&#10;Description automatically generated">
                <a:extLst>
                  <a:ext uri="{FF2B5EF4-FFF2-40B4-BE49-F238E27FC236}">
                    <a16:creationId xmlns:a16="http://schemas.microsoft.com/office/drawing/2014/main" id="{59ED78E8-3FCD-4319-B973-272CB1B7BA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19498" y="2504174"/>
                <a:ext cx="1570578" cy="1369093"/>
              </a:xfrm>
              <a:prstGeom prst="rect">
                <a:avLst/>
              </a:prstGeom>
              <a:grpFill/>
            </p:spPr>
          </p:pic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8582347-E164-43DE-A9BF-141071CD30CD}"/>
                </a:ext>
              </a:extLst>
            </p:cNvPr>
            <p:cNvSpPr txBox="1"/>
            <p:nvPr/>
          </p:nvSpPr>
          <p:spPr>
            <a:xfrm>
              <a:off x="3233242" y="5392179"/>
              <a:ext cx="18029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yriad Pro" panose="020B0503030403020204" pitchFamily="34" charset="0"/>
                </a:rPr>
                <a:t>Case Study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C1B882B-02B3-40E9-9221-69A1DAD1CAEA}"/>
              </a:ext>
            </a:extLst>
          </p:cNvPr>
          <p:cNvGrpSpPr/>
          <p:nvPr/>
        </p:nvGrpSpPr>
        <p:grpSpPr>
          <a:xfrm>
            <a:off x="7542819" y="3114107"/>
            <a:ext cx="1907686" cy="2777027"/>
            <a:chOff x="7542819" y="3114107"/>
            <a:chExt cx="1907686" cy="2777027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5C0CE7D-35B8-4B0E-808A-94308E918CFF}"/>
                </a:ext>
              </a:extLst>
            </p:cNvPr>
            <p:cNvGrpSpPr/>
            <p:nvPr/>
          </p:nvGrpSpPr>
          <p:grpSpPr>
            <a:xfrm>
              <a:off x="7542819" y="3114107"/>
              <a:ext cx="1907686" cy="2777027"/>
              <a:chOff x="7947550" y="2264318"/>
              <a:chExt cx="1907686" cy="2255217"/>
            </a:xfrm>
            <a:grpFill/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355EB68B-05F8-44D0-B87E-819C5FCBA342}"/>
                  </a:ext>
                </a:extLst>
              </p:cNvPr>
              <p:cNvSpPr/>
              <p:nvPr/>
            </p:nvSpPr>
            <p:spPr>
              <a:xfrm>
                <a:off x="7947550" y="2264318"/>
                <a:ext cx="1907686" cy="2255217"/>
              </a:xfrm>
              <a:prstGeom prst="round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9" name="Picture 28" descr="A screenshot of a cell phone&#10;&#10;Description automatically generated">
                <a:extLst>
                  <a:ext uri="{FF2B5EF4-FFF2-40B4-BE49-F238E27FC236}">
                    <a16:creationId xmlns:a16="http://schemas.microsoft.com/office/drawing/2014/main" id="{CE02D3C3-AEFE-4789-98FC-29563CE503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116104" y="2580889"/>
                <a:ext cx="1570578" cy="1293744"/>
              </a:xfrm>
              <a:prstGeom prst="rect">
                <a:avLst/>
              </a:prstGeom>
              <a:grpFill/>
            </p:spPr>
          </p:pic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2BBB686-79BD-421B-A990-131E840255DD}"/>
                </a:ext>
              </a:extLst>
            </p:cNvPr>
            <p:cNvSpPr txBox="1"/>
            <p:nvPr/>
          </p:nvSpPr>
          <p:spPr>
            <a:xfrm>
              <a:off x="7635959" y="5407341"/>
              <a:ext cx="1802999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yriad Pro" panose="020B0503030403020204" pitchFamily="34" charset="0"/>
                </a:rPr>
                <a:t>Digital Banners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0F64993-DE0A-4980-A93A-DE4535C7EDBA}"/>
              </a:ext>
            </a:extLst>
          </p:cNvPr>
          <p:cNvSpPr txBox="1"/>
          <p:nvPr/>
        </p:nvSpPr>
        <p:spPr>
          <a:xfrm>
            <a:off x="5238947" y="5400434"/>
            <a:ext cx="1802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A4 Sample Artwork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6DFD532-D1C8-484A-AD52-D7E9EE2F5138}"/>
              </a:ext>
            </a:extLst>
          </p:cNvPr>
          <p:cNvGrpSpPr/>
          <p:nvPr/>
        </p:nvGrpSpPr>
        <p:grpSpPr>
          <a:xfrm>
            <a:off x="9885819" y="3114107"/>
            <a:ext cx="1907686" cy="2777027"/>
            <a:chOff x="9885819" y="3114107"/>
            <a:chExt cx="1907686" cy="277702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716223DF-943E-44A2-9F3D-E8400AFDAF68}"/>
                </a:ext>
              </a:extLst>
            </p:cNvPr>
            <p:cNvSpPr/>
            <p:nvPr/>
          </p:nvSpPr>
          <p:spPr>
            <a:xfrm>
              <a:off x="9885819" y="3114107"/>
              <a:ext cx="1907686" cy="2777027"/>
            </a:xfrm>
            <a:prstGeom prst="roundRect">
              <a:avLst/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2FC6C7B-33F7-46E4-9C96-FA0542CF89DE}"/>
                </a:ext>
              </a:extLst>
            </p:cNvPr>
            <p:cNvSpPr txBox="1"/>
            <p:nvPr/>
          </p:nvSpPr>
          <p:spPr>
            <a:xfrm>
              <a:off x="9952325" y="5429023"/>
              <a:ext cx="1802999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yriad Pro" panose="020B0503030403020204" pitchFamily="34" charset="0"/>
                </a:rPr>
                <a:t>Videos</a:t>
              </a:r>
            </a:p>
          </p:txBody>
        </p:sp>
        <p:pic>
          <p:nvPicPr>
            <p:cNvPr id="34" name="Picture 33" descr="A picture containing screenshot&#10;&#10;Description automatically generated">
              <a:extLst>
                <a:ext uri="{FF2B5EF4-FFF2-40B4-BE49-F238E27FC236}">
                  <a16:creationId xmlns:a16="http://schemas.microsoft.com/office/drawing/2014/main" id="{F3DF49B4-E6F1-4E88-AA8B-7E6278149B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054687" y="3503926"/>
              <a:ext cx="1568465" cy="159308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644353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4D8D727-29A9-4D52-A95A-E914F8E081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464761"/>
              </p:ext>
            </p:extLst>
          </p:nvPr>
        </p:nvGraphicFramePr>
        <p:xfrm>
          <a:off x="1452282" y="2827282"/>
          <a:ext cx="9287435" cy="2071587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9287435">
                  <a:extLst>
                    <a:ext uri="{9D8B030D-6E8A-4147-A177-3AD203B41FA5}">
                      <a16:colId xmlns:a16="http://schemas.microsoft.com/office/drawing/2014/main" val="1234673384"/>
                    </a:ext>
                  </a:extLst>
                </a:gridCol>
              </a:tblGrid>
              <a:tr h="2071587">
                <a:tc>
                  <a:txBody>
                    <a:bodyPr/>
                    <a:lstStyle/>
                    <a:p>
                      <a:pPr lvl="0" algn="ctr"/>
                      <a:r>
                        <a:rPr lang="en-GB" sz="4400" b="1" kern="1200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Thank You</a:t>
                      </a:r>
                    </a:p>
                    <a:p>
                      <a:pPr lvl="0" algn="ctr"/>
                      <a:endParaRPr lang="en-GB" sz="1800" kern="1200" dirty="0"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  <a:p>
                      <a:pPr lvl="0" algn="ctr"/>
                      <a:r>
                        <a:rPr lang="en-GB" sz="2000" kern="1200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If you require any further information about Metamark products please visit Metarmark-elite.com or contact your Metamark account manager.</a:t>
                      </a:r>
                      <a:br>
                        <a:rPr lang="en-GB" sz="2000" kern="1200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</a:br>
                      <a:endParaRPr lang="en-GB" sz="2000" b="1" kern="1200" dirty="0"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84293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9933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637F137-0155-43D4-92C7-650CC2419C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124113"/>
              </p:ext>
            </p:extLst>
          </p:nvPr>
        </p:nvGraphicFramePr>
        <p:xfrm>
          <a:off x="2206305" y="2235951"/>
          <a:ext cx="7776594" cy="3812511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7776594">
                  <a:extLst>
                    <a:ext uri="{9D8B030D-6E8A-4147-A177-3AD203B41FA5}">
                      <a16:colId xmlns:a16="http://schemas.microsoft.com/office/drawing/2014/main" val="1234673384"/>
                    </a:ext>
                  </a:extLst>
                </a:gridCol>
              </a:tblGrid>
              <a:tr h="3812511">
                <a:tc>
                  <a:txBody>
                    <a:bodyPr/>
                    <a:lstStyle/>
                    <a:p>
                      <a:pPr lvl="0" algn="ctr"/>
                      <a:r>
                        <a:rPr lang="en-GB" sz="7000" b="1" kern="1200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MD5 Series</a:t>
                      </a:r>
                      <a:r>
                        <a:rPr lang="en-GB" sz="7000" kern="1200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0" algn="ctr"/>
                      <a:r>
                        <a:rPr lang="en-GB" sz="2000" kern="1200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High Performance Digital Vinyl</a:t>
                      </a:r>
                      <a:br>
                        <a:rPr lang="en-GB" sz="2000" kern="1200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</a:br>
                      <a:endParaRPr lang="en-GB" sz="2000" b="0" kern="1200" baseline="0" dirty="0"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baseline="0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Start using Metamark MD5 in your printer and you could be forgiven for thinking you’d had a hardware upgrade. Simply put, no other polymeric </a:t>
                      </a:r>
                      <a:r>
                        <a:rPr lang="en-GB" sz="1800" b="0" kern="1200" baseline="0" dirty="0" err="1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calendered</a:t>
                      </a:r>
                      <a:r>
                        <a:rPr lang="en-GB" sz="1800" b="0" kern="1200" baseline="0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 material can give you the amazing quality you’ll get with MD5.</a:t>
                      </a:r>
                    </a:p>
                    <a:p>
                      <a:pPr lvl="0" algn="ctr"/>
                      <a:endParaRPr lang="en-GB" sz="2000" b="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ctr"/>
                      <a:endParaRPr lang="en-GB" sz="1800" b="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ctr"/>
                      <a:endParaRPr lang="en-GB" sz="1800" b="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ctr"/>
                      <a:endParaRPr lang="en-GB" sz="20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84293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7315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4BAD199-5B84-4CF6-A469-C4BF8D4B3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419828"/>
            <a:ext cx="8761413" cy="706964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  <a:t>Metamark</a:t>
            </a:r>
            <a:b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Myriad Pro" panose="020B0503030403020204" pitchFamily="34" charset="0"/>
              </a:rPr>
              <a:t>Digital Range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1628C9B1-D978-4B59-BDA6-1C92801E6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" y="2073651"/>
            <a:ext cx="8879855" cy="478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420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7C19712-BC14-473D-848D-921F66A4E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697" y="421086"/>
            <a:ext cx="8761413" cy="706964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  <a:t>MD5 Series</a:t>
            </a:r>
            <a:br>
              <a:rPr lang="en-GB" baseline="30000" dirty="0">
                <a:solidFill>
                  <a:schemeClr val="bg1"/>
                </a:solidFill>
                <a:latin typeface="Myriad Pro" panose="020B0503030403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Myriad Pro" panose="020B0503030403020204" pitchFamily="34" charset="0"/>
              </a:rPr>
              <a:t>Features and Benefits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FCF60E4-C5A3-4A5E-B347-C38D2C0AE5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766171"/>
              </p:ext>
            </p:extLst>
          </p:nvPr>
        </p:nvGraphicFramePr>
        <p:xfrm>
          <a:off x="424543" y="2101231"/>
          <a:ext cx="11174208" cy="3960872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5425841">
                  <a:extLst>
                    <a:ext uri="{9D8B030D-6E8A-4147-A177-3AD203B41FA5}">
                      <a16:colId xmlns:a16="http://schemas.microsoft.com/office/drawing/2014/main" val="123467338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48210541"/>
                    </a:ext>
                  </a:extLst>
                </a:gridCol>
                <a:gridCol w="5331807">
                  <a:extLst>
                    <a:ext uri="{9D8B030D-6E8A-4147-A177-3AD203B41FA5}">
                      <a16:colId xmlns:a16="http://schemas.microsoft.com/office/drawing/2014/main" val="211724662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4614954"/>
                    </a:ext>
                  </a:extLst>
                </a:gridCol>
              </a:tblGrid>
              <a:tr h="15563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5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Myriad Pro" panose="020B0503030403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Myriad Pro" panose="020B0503030403020204" pitchFamily="34" charset="0"/>
                        </a:rPr>
                        <a:t>MD Class print quality</a:t>
                      </a:r>
                      <a:br>
                        <a:rPr lang="en-GB" sz="1600" dirty="0">
                          <a:effectLst/>
                          <a:latin typeface="Myriad Pro" panose="020B0503030403020204" pitchFamily="34" charset="0"/>
                        </a:rPr>
                      </a:br>
                      <a:r>
                        <a:rPr lang="en-GB" sz="1400" dirty="0">
                          <a:effectLst/>
                          <a:latin typeface="Myriad Pro" panose="020B0503030403020204" pitchFamily="34" charset="0"/>
                        </a:rPr>
                        <a:t>Part of </a:t>
                      </a:r>
                      <a:r>
                        <a:rPr lang="en-GB" sz="1400" dirty="0" err="1">
                          <a:effectLst/>
                          <a:latin typeface="Myriad Pro" panose="020B0503030403020204" pitchFamily="34" charset="0"/>
                        </a:rPr>
                        <a:t>Metamark’s</a:t>
                      </a:r>
                      <a:r>
                        <a:rPr lang="en-GB" sz="1400" dirty="0">
                          <a:effectLst/>
                          <a:latin typeface="Myriad Pro" panose="020B0503030403020204" pitchFamily="34" charset="0"/>
                        </a:rPr>
                        <a:t> MD-Class digital media portfolio. MD-Class materials are engineered to deliver benchmark-setting technical performance and out-of-the-box compatibility with Solvent, Eco-Solvent, Latex and UV inks.</a:t>
                      </a:r>
                      <a:endParaRPr lang="en-GB" sz="1400" kern="1200" dirty="0">
                        <a:effectLst/>
                        <a:latin typeface="Myriad Pro" panose="020B05030304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kern="1200" dirty="0">
                        <a:effectLst/>
                        <a:latin typeface="Myriad Pro" panose="020B05030304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600" b="1" u="non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Myriad Pro" panose="020B0503030403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u="non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Myriad Pro" panose="020B0503030403020204" pitchFamily="34" charset="0"/>
                        </a:rPr>
                        <a:t>Choice of adhesive systems</a:t>
                      </a:r>
                      <a:br>
                        <a:rPr lang="en-GB" sz="1000" dirty="0">
                          <a:effectLst/>
                          <a:latin typeface="Myriad Pro" panose="020B0503030403020204" pitchFamily="34" charset="0"/>
                        </a:rPr>
                      </a:br>
                      <a:r>
                        <a:rPr lang="en-GB" sz="1400" u="none" dirty="0">
                          <a:effectLst/>
                          <a:latin typeface="Myriad Pro" panose="020B0503030403020204" pitchFamily="34" charset="0"/>
                        </a:rPr>
                        <a:t>Supplied with the option of </a:t>
                      </a:r>
                      <a:r>
                        <a:rPr lang="en-GB" sz="1400" u="none" dirty="0" err="1">
                          <a:effectLst/>
                          <a:latin typeface="Myriad Pro" panose="020B0503030403020204" pitchFamily="34" charset="0"/>
                        </a:rPr>
                        <a:t>Metamark’s</a:t>
                      </a:r>
                      <a:r>
                        <a:rPr lang="en-GB" sz="1400" u="none" dirty="0">
                          <a:effectLst/>
                          <a:latin typeface="Myriad Pro" panose="020B0503030403020204" pitchFamily="34" charset="0"/>
                        </a:rPr>
                        <a:t> Apex® permanent adhesive, MetaScape® air release system, MetaGlide® Micro channel air release system or </a:t>
                      </a:r>
                      <a:r>
                        <a:rPr lang="en-GB" sz="1400" u="none" dirty="0" err="1">
                          <a:effectLst/>
                          <a:latin typeface="Myriad Pro" panose="020B0503030403020204" pitchFamily="34" charset="0"/>
                        </a:rPr>
                        <a:t>MetaGrab</a:t>
                      </a:r>
                      <a:r>
                        <a:rPr lang="en-GB" sz="1400" u="none" dirty="0">
                          <a:effectLst/>
                          <a:latin typeface="Myriad Pro" panose="020B0503030403020204" pitchFamily="34" charset="0"/>
                        </a:rPr>
                        <a:t>® Ultra Tack adhesive.</a:t>
                      </a:r>
                      <a:endParaRPr lang="en-GB" sz="1400" dirty="0">
                        <a:effectLst/>
                        <a:latin typeface="Myriad Pro" panose="020B0503030403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Myriad Pro" panose="020B0503030403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b="1" dirty="0">
                        <a:solidFill>
                          <a:srgbClr val="7030A0"/>
                        </a:solidFill>
                        <a:effectLst/>
                        <a:latin typeface="Myriad Pro" panose="020B05030304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GB" sz="14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1773256"/>
                  </a:ext>
                </a:extLst>
              </a:tr>
              <a:tr h="1143470">
                <a:tc>
                  <a:txBody>
                    <a:bodyPr/>
                    <a:lstStyle/>
                    <a:p>
                      <a:r>
                        <a:rPr lang="en-GB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Manufacturer Specified Media</a:t>
                      </a:r>
                      <a:endParaRPr lang="en-GB" sz="1600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Metamark MD5 is specified by leading printer manufacturers as a quality and technical benchmark reference product for printer testing and development, for its best in class print capability.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kern="1200" dirty="0">
                        <a:solidFill>
                          <a:schemeClr val="tx1"/>
                        </a:solidFill>
                        <a:effectLst/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Myriad Pro" panose="020B0503030403020204" pitchFamily="34" charset="0"/>
                        </a:rPr>
                        <a:t>The print professional’s media</a:t>
                      </a:r>
                      <a:br>
                        <a:rPr lang="en-GB" sz="1600" dirty="0">
                          <a:effectLst/>
                          <a:latin typeface="Myriad Pro" panose="020B0503030403020204" pitchFamily="34" charset="0"/>
                        </a:rPr>
                      </a:br>
                      <a:r>
                        <a:rPr lang="en-GB" sz="1400" dirty="0">
                          <a:effectLst/>
                          <a:latin typeface="Myriad Pro" panose="020B0503030403020204" pitchFamily="34" charset="0"/>
                        </a:rPr>
                        <a:t>MD5 is the professionals’ go-to digital media product. It covers, a wide range of demanding applications,  delivering benchmark setting quality and reliability.</a:t>
                      </a:r>
                      <a:endParaRPr lang="en-GB" sz="1400" dirty="0">
                        <a:effectLst/>
                        <a:latin typeface="Myriad Pro" panose="020B05030304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GB" sz="14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66493"/>
                  </a:ext>
                </a:extLst>
              </a:tr>
              <a:tr h="12610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Myriad Pro" panose="020B0503030403020204" pitchFamily="34" charset="0"/>
                        </a:rPr>
                        <a:t>Premium Quality Film</a:t>
                      </a:r>
                      <a:br>
                        <a:rPr lang="en-GB" sz="1600" dirty="0">
                          <a:effectLst/>
                          <a:latin typeface="Myriad Pro" panose="020B0503030403020204" pitchFamily="34" charset="0"/>
                        </a:rPr>
                      </a:br>
                      <a:r>
                        <a:rPr lang="en-GB" sz="1400" dirty="0">
                          <a:effectLst/>
                          <a:latin typeface="Myriad Pro" panose="020B0503030403020204" pitchFamily="34" charset="0"/>
                        </a:rPr>
                        <a:t>Metamark MD5 is a premium grade polymeric calendared product, UK manufactured and engineered with the highest quality raw materials.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Myriad Pro" panose="020B05030304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Myriad Pro" panose="020B0503030403020204" pitchFamily="34" charset="0"/>
                        </a:rPr>
                        <a:t>MetaSure</a:t>
                      </a:r>
                      <a:r>
                        <a:rPr lang="en-GB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Myriad Pro" panose="020B0503030403020204" pitchFamily="34" charset="0"/>
                        </a:rPr>
                        <a:t> Warranty – 7 years</a:t>
                      </a:r>
                      <a:br>
                        <a:rPr lang="en-GB" sz="1400" dirty="0">
                          <a:effectLst/>
                          <a:latin typeface="Myriad Pro" panose="020B0503030403020204" pitchFamily="34" charset="0"/>
                        </a:rPr>
                      </a:br>
                      <a:r>
                        <a:rPr lang="en-GB" sz="1400" dirty="0">
                          <a:effectLst/>
                          <a:latin typeface="Myriad Pro" panose="020B0503030403020204" pitchFamily="34" charset="0"/>
                        </a:rPr>
                        <a:t>Performance assured by the </a:t>
                      </a:r>
                      <a:r>
                        <a:rPr lang="en-GB" sz="1400" dirty="0" err="1">
                          <a:effectLst/>
                          <a:latin typeface="Myriad Pro" panose="020B0503030403020204" pitchFamily="34" charset="0"/>
                        </a:rPr>
                        <a:t>MetaSure</a:t>
                      </a:r>
                      <a:r>
                        <a:rPr lang="en-GB" sz="1400" dirty="0">
                          <a:effectLst/>
                          <a:latin typeface="Myriad Pro" panose="020B0503030403020204" pitchFamily="34" charset="0"/>
                        </a:rPr>
                        <a:t> warranty for up to 7 years. For full details of the MetaSure warranty, and warranty for international regions, visit </a:t>
                      </a:r>
                      <a:r>
                        <a:rPr lang="en-GB" sz="1400" dirty="0">
                          <a:effectLst/>
                          <a:latin typeface="Myriad Pro" panose="020B0503030403020204" pitchFamily="34" charset="0"/>
                          <a:hlinkClick r:id="rId2"/>
                        </a:rPr>
                        <a:t>www.metamark.co.uk/support</a:t>
                      </a:r>
                      <a:r>
                        <a:rPr lang="en-GB" sz="1400" dirty="0">
                          <a:effectLst/>
                          <a:latin typeface="Myriad Pro" panose="020B0503030403020204" pitchFamily="34" charset="0"/>
                        </a:rPr>
                        <a:t>. </a:t>
                      </a:r>
                      <a:endParaRPr lang="en-GB" sz="1400" dirty="0">
                        <a:effectLst/>
                        <a:latin typeface="Myriad Pro" panose="020B05030304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endParaRPr lang="en-GB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680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3593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DF08A80-D95C-4F3C-B333-EFF2A646F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696" y="419828"/>
            <a:ext cx="8761413" cy="706964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  <a:t>MD5 Series</a:t>
            </a:r>
            <a:b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Myriad Pro" panose="020B0503030403020204" pitchFamily="34" charset="0"/>
              </a:rPr>
              <a:t>Product Positioning / Competitor Equivalent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3AE6B4C-5D6E-4CE0-9584-7A0052D8326E}"/>
              </a:ext>
            </a:extLst>
          </p:cNvPr>
          <p:cNvGraphicFramePr>
            <a:graphicFrameLocks noGrp="1"/>
          </p:cNvGraphicFramePr>
          <p:nvPr/>
        </p:nvGraphicFramePr>
        <p:xfrm>
          <a:off x="846974" y="2763520"/>
          <a:ext cx="10831485" cy="2896569"/>
        </p:xfrm>
        <a:graphic>
          <a:graphicData uri="http://schemas.openxmlformats.org/drawingml/2006/table">
            <a:tbl>
              <a:tblPr bandCol="1">
                <a:tableStyleId>{D27102A9-8310-4765-A935-A1911B00CA55}</a:tableStyleId>
              </a:tblPr>
              <a:tblGrid>
                <a:gridCol w="10831485">
                  <a:extLst>
                    <a:ext uri="{9D8B030D-6E8A-4147-A177-3AD203B41FA5}">
                      <a16:colId xmlns:a16="http://schemas.microsoft.com/office/drawing/2014/main" val="2117246625"/>
                    </a:ext>
                  </a:extLst>
                </a:gridCol>
              </a:tblGrid>
              <a:tr h="2896569">
                <a:tc>
                  <a:txBody>
                    <a:bodyPr/>
                    <a:lstStyle/>
                    <a:p>
                      <a:pPr algn="l"/>
                      <a:endParaRPr lang="en-GB" sz="1400" b="0" baseline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7457989"/>
                  </a:ext>
                </a:extLst>
              </a:tr>
            </a:tbl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8708975-9508-42D8-A738-D2A58D33B70D}"/>
              </a:ext>
            </a:extLst>
          </p:cNvPr>
          <p:cNvCxnSpPr/>
          <p:nvPr/>
        </p:nvCxnSpPr>
        <p:spPr>
          <a:xfrm flipV="1">
            <a:off x="5669280" y="3220720"/>
            <a:ext cx="0" cy="1940560"/>
          </a:xfrm>
          <a:prstGeom prst="straightConnector1">
            <a:avLst/>
          </a:prstGeom>
          <a:ln>
            <a:solidFill>
              <a:srgbClr val="71186E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6019DE2-73FD-4C58-A9A6-CA9A732CB393}"/>
              </a:ext>
            </a:extLst>
          </p:cNvPr>
          <p:cNvSpPr txBox="1"/>
          <p:nvPr/>
        </p:nvSpPr>
        <p:spPr>
          <a:xfrm>
            <a:off x="7614186" y="2275702"/>
            <a:ext cx="187767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Myriad Pro" panose="020B0503030403020204" pitchFamily="34" charset="0"/>
              </a:rPr>
              <a:t>Durability</a:t>
            </a:r>
          </a:p>
          <a:p>
            <a:endParaRPr lang="en-GB" sz="1400" dirty="0">
              <a:latin typeface="Myriad Pro" panose="020B0503030403020204" pitchFamily="34" charset="0"/>
            </a:endParaRPr>
          </a:p>
          <a:p>
            <a:endParaRPr lang="en-GB" sz="1400" dirty="0">
              <a:latin typeface="Myriad Pro" panose="020B0503030403020204" pitchFamily="34" charset="0"/>
            </a:endParaRPr>
          </a:p>
          <a:p>
            <a:endParaRPr lang="en-GB" sz="1400" dirty="0">
              <a:latin typeface="Myriad Pro" panose="020B0503030403020204" pitchFamily="34" charset="0"/>
            </a:endParaRPr>
          </a:p>
          <a:p>
            <a:r>
              <a:rPr lang="en-GB" sz="1600" dirty="0">
                <a:latin typeface="Myriad Pro" panose="020B0503030403020204" pitchFamily="34" charset="0"/>
              </a:rPr>
              <a:t>8 Years</a:t>
            </a:r>
          </a:p>
          <a:p>
            <a:r>
              <a:rPr lang="en-GB" sz="1600" b="1" dirty="0">
                <a:solidFill>
                  <a:srgbClr val="71186E"/>
                </a:solidFill>
                <a:latin typeface="Myriad Pro" panose="020B0503030403020204" pitchFamily="34" charset="0"/>
              </a:rPr>
              <a:t>7 Years</a:t>
            </a:r>
          </a:p>
          <a:p>
            <a:r>
              <a:rPr lang="en-GB" sz="1600" dirty="0">
                <a:latin typeface="Myriad Pro" panose="020B0503030403020204" pitchFamily="34" charset="0"/>
              </a:rPr>
              <a:t>7 Years</a:t>
            </a:r>
          </a:p>
          <a:p>
            <a:r>
              <a:rPr lang="en-GB" sz="1600" dirty="0">
                <a:latin typeface="Myriad Pro" panose="020B0503030403020204" pitchFamily="34" charset="0"/>
              </a:rPr>
              <a:t>7 Years</a:t>
            </a:r>
          </a:p>
          <a:p>
            <a:r>
              <a:rPr lang="en-GB" sz="1600" dirty="0">
                <a:latin typeface="Myriad Pro" panose="020B0503030403020204" pitchFamily="34" charset="0"/>
              </a:rPr>
              <a:t>7 Years</a:t>
            </a:r>
          </a:p>
          <a:p>
            <a:r>
              <a:rPr lang="en-GB" sz="1600" dirty="0">
                <a:latin typeface="Myriad Pro" panose="020B0503030403020204" pitchFamily="34" charset="0"/>
              </a:rPr>
              <a:t>7 Years</a:t>
            </a:r>
          </a:p>
          <a:p>
            <a:r>
              <a:rPr lang="en-GB" sz="1600" dirty="0">
                <a:latin typeface="Myriad Pro" panose="020B0503030403020204" pitchFamily="34" charset="0"/>
              </a:rPr>
              <a:t>7 Years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9A84E1-8DAF-4EE7-9C08-125A0E832B2C}"/>
              </a:ext>
            </a:extLst>
          </p:cNvPr>
          <p:cNvSpPr txBox="1"/>
          <p:nvPr/>
        </p:nvSpPr>
        <p:spPr>
          <a:xfrm>
            <a:off x="1957691" y="2221623"/>
            <a:ext cx="359263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Myriad Pro" panose="020B0503030403020204" pitchFamily="34" charset="0"/>
              </a:rPr>
              <a:t>Competitor</a:t>
            </a:r>
          </a:p>
          <a:p>
            <a:endParaRPr lang="en-GB" sz="1600" dirty="0">
              <a:latin typeface="Myriad Pro" panose="020B0503030403020204" pitchFamily="34" charset="0"/>
            </a:endParaRPr>
          </a:p>
          <a:p>
            <a:endParaRPr lang="en-GB" sz="1600" dirty="0">
              <a:latin typeface="Myriad Pro" panose="020B0503030403020204" pitchFamily="34" charset="0"/>
            </a:endParaRPr>
          </a:p>
          <a:p>
            <a:endParaRPr lang="en-GB" sz="1600" dirty="0">
              <a:latin typeface="Myriad Pro" panose="020B0503030403020204" pitchFamily="34" charset="0"/>
            </a:endParaRPr>
          </a:p>
          <a:p>
            <a:r>
              <a:rPr lang="en-GB" sz="1600" dirty="0" err="1">
                <a:latin typeface="Myriad Pro" panose="020B0503030403020204" pitchFamily="34" charset="0"/>
              </a:rPr>
              <a:t>Hexis</a:t>
            </a:r>
            <a:r>
              <a:rPr lang="en-GB" sz="1600" dirty="0">
                <a:latin typeface="Myriad Pro" panose="020B0503030403020204" pitchFamily="34" charset="0"/>
              </a:rPr>
              <a:t> V200</a:t>
            </a:r>
          </a:p>
          <a:p>
            <a:r>
              <a:rPr lang="en-GB" sz="1600" b="1" dirty="0">
                <a:solidFill>
                  <a:srgbClr val="71186E"/>
                </a:solidFill>
                <a:latin typeface="Myriad Pro" panose="020B0503030403020204" pitchFamily="34" charset="0"/>
              </a:rPr>
              <a:t>Metamark MD5</a:t>
            </a:r>
          </a:p>
          <a:p>
            <a:r>
              <a:rPr lang="en-GB" sz="1600" dirty="0">
                <a:latin typeface="Myriad Pro" panose="020B0503030403020204" pitchFamily="34" charset="0"/>
              </a:rPr>
              <a:t>Avery MPI2000 / 2800</a:t>
            </a:r>
          </a:p>
          <a:p>
            <a:pPr lvl="0">
              <a:defRPr/>
            </a:pPr>
            <a:r>
              <a:rPr lang="en-GB" sz="1600" dirty="0">
                <a:latin typeface="Myriad Pro" panose="020B0503030403020204" pitchFamily="34" charset="0"/>
              </a:rPr>
              <a:t>IP2553</a:t>
            </a:r>
          </a:p>
          <a:p>
            <a:pPr lvl="0">
              <a:defRPr/>
            </a:pPr>
            <a:r>
              <a:rPr lang="en-GB" sz="1600" dirty="0" err="1">
                <a:latin typeface="Myriad Pro" panose="020B0503030403020204" pitchFamily="34" charset="0"/>
              </a:rPr>
              <a:t>Grafityp</a:t>
            </a:r>
            <a:r>
              <a:rPr lang="en-GB" sz="1600" dirty="0">
                <a:latin typeface="Myriad Pro" panose="020B0503030403020204" pitchFamily="34" charset="0"/>
              </a:rPr>
              <a:t> S20P</a:t>
            </a:r>
          </a:p>
          <a:p>
            <a:r>
              <a:rPr lang="en-GB" sz="1600" dirty="0" err="1">
                <a:latin typeface="Myriad Pro" panose="020B0503030403020204" pitchFamily="34" charset="0"/>
              </a:rPr>
              <a:t>Orajet</a:t>
            </a:r>
            <a:r>
              <a:rPr lang="en-GB" sz="1600" dirty="0">
                <a:latin typeface="Myriad Pro" panose="020B0503030403020204" pitchFamily="34" charset="0"/>
              </a:rPr>
              <a:t>® 3551</a:t>
            </a:r>
          </a:p>
          <a:p>
            <a:r>
              <a:rPr lang="en-GB" sz="1600" dirty="0" err="1">
                <a:latin typeface="Myriad Pro" panose="020B0503030403020204" pitchFamily="34" charset="0"/>
              </a:rPr>
              <a:t>Mactac</a:t>
            </a:r>
            <a:r>
              <a:rPr lang="en-GB" sz="1600" dirty="0">
                <a:latin typeface="Myriad Pro" panose="020B0503030403020204" pitchFamily="34" charset="0"/>
              </a:rPr>
              <a:t> 5929P</a:t>
            </a:r>
          </a:p>
        </p:txBody>
      </p:sp>
    </p:spTree>
    <p:extLst>
      <p:ext uri="{BB962C8B-B14F-4D97-AF65-F5344CB8AC3E}">
        <p14:creationId xmlns:p14="http://schemas.microsoft.com/office/powerpoint/2010/main" val="334549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DF08A80-D95C-4F3C-B333-EFF2A646F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309" y="422574"/>
            <a:ext cx="8761413" cy="706964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  <a:t>MD5 Series</a:t>
            </a:r>
            <a:b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Myriad Pro" panose="020B0503030403020204" pitchFamily="34" charset="0"/>
              </a:rPr>
              <a:t>Technical Specification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7D3788-518D-4222-A52C-45E39E4C5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4954" y="2402164"/>
            <a:ext cx="4825157" cy="576262"/>
          </a:xfrm>
        </p:spPr>
        <p:txBody>
          <a:bodyPr/>
          <a:lstStyle/>
          <a:p>
            <a:r>
              <a:rPr lang="en-GB" sz="2600" b="1" dirty="0">
                <a:solidFill>
                  <a:schemeClr val="accent6">
                    <a:lumMod val="50000"/>
                  </a:schemeClr>
                </a:solidFill>
                <a:latin typeface="Myriad Pro" panose="020B0503030403020204" pitchFamily="34" charset="0"/>
              </a:rPr>
              <a:t>Specification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C4CC27-4869-4B74-97EB-9BB1A6EC44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54954" y="2978426"/>
            <a:ext cx="4825158" cy="284003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>
                <a:latin typeface="Myriad Pro" panose="020B0503030403020204" pitchFamily="34" charset="0"/>
              </a:rPr>
              <a:t>70 Micron Polymeric PVC </a:t>
            </a:r>
            <a:r>
              <a:rPr lang="en-GB" dirty="0" err="1">
                <a:latin typeface="Myriad Pro" panose="020B0503030403020204" pitchFamily="34" charset="0"/>
              </a:rPr>
              <a:t>Facefilm</a:t>
            </a:r>
            <a:endParaRPr lang="en-GB" dirty="0">
              <a:latin typeface="Myriad Pro" panose="020B050303040302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Myriad Pro" panose="020B0503030403020204" pitchFamily="34" charset="0"/>
              </a:rPr>
              <a:t>Adhesives available: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latin typeface="Myriad Pro" panose="020B0503030403020204" pitchFamily="34" charset="0"/>
              </a:rPr>
              <a:t>Apex® Solvent-Based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latin typeface="Myriad Pro" panose="020B0503030403020204" pitchFamily="34" charset="0"/>
              </a:rPr>
              <a:t>MetaScape® Solvent-Based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latin typeface="Myriad Pro" panose="020B0503030403020204" pitchFamily="34" charset="0"/>
              </a:rPr>
              <a:t>MetaGlide® Solvent-Based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>
                <a:latin typeface="Myriad Pro" panose="020B0503030403020204" pitchFamily="34" charset="0"/>
              </a:rPr>
              <a:t>MetaGrab</a:t>
            </a:r>
            <a:r>
              <a:rPr lang="en-GB" dirty="0">
                <a:latin typeface="Myriad Pro" panose="020B0503030403020204" pitchFamily="34" charset="0"/>
              </a:rPr>
              <a:t>® Solvent-Based</a:t>
            </a:r>
          </a:p>
          <a:p>
            <a:pPr marL="0" indent="0">
              <a:buNone/>
            </a:pPr>
            <a:r>
              <a:rPr lang="en-GB" dirty="0">
                <a:latin typeface="Myriad Pro" panose="020B0503030403020204" pitchFamily="34" charset="0"/>
              </a:rPr>
              <a:t>PE coated </a:t>
            </a:r>
            <a:r>
              <a:rPr lang="en-GB" dirty="0" err="1">
                <a:latin typeface="Myriad Pro" panose="020B0503030403020204" pitchFamily="34" charset="0"/>
              </a:rPr>
              <a:t>Layflat</a:t>
            </a:r>
            <a:r>
              <a:rPr lang="en-GB" dirty="0">
                <a:latin typeface="Myriad Pro" panose="020B0503030403020204" pitchFamily="34" charset="0"/>
              </a:rPr>
              <a:t> Liner</a:t>
            </a:r>
          </a:p>
          <a:p>
            <a:pPr marL="0" indent="0">
              <a:buNone/>
            </a:pPr>
            <a:r>
              <a:rPr lang="en-GB" dirty="0">
                <a:latin typeface="Myriad Pro" panose="020B0503030403020204" pitchFamily="34" charset="0"/>
              </a:rPr>
              <a:t>2 Year Shelf-life</a:t>
            </a:r>
          </a:p>
          <a:p>
            <a:pPr marL="0" indent="0">
              <a:buNone/>
            </a:pPr>
            <a:r>
              <a:rPr lang="en-GB" dirty="0">
                <a:latin typeface="Myriad Pro" panose="020B0503030403020204" pitchFamily="34" charset="0"/>
              </a:rPr>
              <a:t>7 years Durability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EB3A8BD-83C8-4F39-83EE-AD21384131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8712" y="2402164"/>
            <a:ext cx="4825159" cy="576262"/>
          </a:xfrm>
        </p:spPr>
        <p:txBody>
          <a:bodyPr/>
          <a:lstStyle/>
          <a:p>
            <a:r>
              <a:rPr lang="en-GB" sz="2600" b="1" dirty="0">
                <a:solidFill>
                  <a:schemeClr val="accent6">
                    <a:lumMod val="50000"/>
                  </a:schemeClr>
                </a:solidFill>
                <a:latin typeface="Myriad Pro" panose="020B0503030403020204" pitchFamily="34" charset="0"/>
              </a:rPr>
              <a:t>Compliance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2F3DCFB-2BCB-4226-8802-8ECDFBA59A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08712" y="2978426"/>
            <a:ext cx="4825159" cy="284003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>
                <a:latin typeface="Myriad Pro" panose="020B0503030403020204" pitchFamily="34" charset="0"/>
              </a:rPr>
              <a:t>Fire tested to EN 13501-1:2007 - Class B. 		    </a:t>
            </a:r>
          </a:p>
          <a:p>
            <a:pPr marL="0" indent="0">
              <a:buNone/>
            </a:pPr>
            <a:r>
              <a:rPr lang="en-GB" dirty="0">
                <a:latin typeface="Myriad Pro" panose="020B0503030403020204" pitchFamily="34" charset="0"/>
              </a:rPr>
              <a:t>Fire tested to BS476 - Class 0 (applied to glass)</a:t>
            </a:r>
          </a:p>
          <a:p>
            <a:pPr marL="0" indent="0">
              <a:buNone/>
            </a:pPr>
            <a:r>
              <a:rPr lang="en-GB" dirty="0">
                <a:latin typeface="Myriad Pro" panose="020B0503030403020204" pitchFamily="34" charset="0"/>
              </a:rPr>
              <a:t>Reach Compliant</a:t>
            </a:r>
          </a:p>
          <a:p>
            <a:pPr marL="0" indent="0">
              <a:buNone/>
            </a:pPr>
            <a:r>
              <a:rPr lang="en-GB" dirty="0">
                <a:latin typeface="Myriad Pro" panose="020B0503030403020204" pitchFamily="34" charset="0"/>
              </a:rPr>
              <a:t>RoHS Compliant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21F1CF-E34D-4A5D-A965-724D588A5724}"/>
              </a:ext>
            </a:extLst>
          </p:cNvPr>
          <p:cNvSpPr/>
          <p:nvPr/>
        </p:nvSpPr>
        <p:spPr>
          <a:xfrm>
            <a:off x="717687" y="6213472"/>
            <a:ext cx="9919350" cy="2308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dirty="0">
                <a:latin typeface="Myriad Pro" panose="020B0503030403020204" pitchFamily="34" charset="0"/>
              </a:rPr>
              <a:t>Durability: Vertical exposure under northern European conditions. For other Regions please see our durability guide available @ www.metamark.co.uk</a:t>
            </a:r>
          </a:p>
        </p:txBody>
      </p:sp>
    </p:spTree>
    <p:extLst>
      <p:ext uri="{BB962C8B-B14F-4D97-AF65-F5344CB8AC3E}">
        <p14:creationId xmlns:p14="http://schemas.microsoft.com/office/powerpoint/2010/main" val="199781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4BAD199-5B84-4CF6-A469-C4BF8D4B3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419828"/>
            <a:ext cx="8761413" cy="706964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  <a:t>MD5 Series</a:t>
            </a:r>
            <a:b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Myriad Pro" panose="020B0503030403020204" pitchFamily="34" charset="0"/>
              </a:rPr>
              <a:t>Product Line Up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77E29AC-82AA-43F5-8C0B-3194EF47AB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623480"/>
              </p:ext>
            </p:extLst>
          </p:nvPr>
        </p:nvGraphicFramePr>
        <p:xfrm>
          <a:off x="184558" y="1971086"/>
          <a:ext cx="11794922" cy="4402377"/>
        </p:xfrm>
        <a:graphic>
          <a:graphicData uri="http://schemas.openxmlformats.org/drawingml/2006/table">
            <a:tbl>
              <a:tblPr/>
              <a:tblGrid>
                <a:gridCol w="782156">
                  <a:extLst>
                    <a:ext uri="{9D8B030D-6E8A-4147-A177-3AD203B41FA5}">
                      <a16:colId xmlns:a16="http://schemas.microsoft.com/office/drawing/2014/main" val="330072761"/>
                    </a:ext>
                  </a:extLst>
                </a:gridCol>
                <a:gridCol w="2586712">
                  <a:extLst>
                    <a:ext uri="{9D8B030D-6E8A-4147-A177-3AD203B41FA5}">
                      <a16:colId xmlns:a16="http://schemas.microsoft.com/office/drawing/2014/main" val="1307990911"/>
                    </a:ext>
                  </a:extLst>
                </a:gridCol>
                <a:gridCol w="512674">
                  <a:extLst>
                    <a:ext uri="{9D8B030D-6E8A-4147-A177-3AD203B41FA5}">
                      <a16:colId xmlns:a16="http://schemas.microsoft.com/office/drawing/2014/main" val="500603571"/>
                    </a:ext>
                  </a:extLst>
                </a:gridCol>
                <a:gridCol w="534335">
                  <a:extLst>
                    <a:ext uri="{9D8B030D-6E8A-4147-A177-3AD203B41FA5}">
                      <a16:colId xmlns:a16="http://schemas.microsoft.com/office/drawing/2014/main" val="3185297041"/>
                    </a:ext>
                  </a:extLst>
                </a:gridCol>
                <a:gridCol w="555998">
                  <a:extLst>
                    <a:ext uri="{9D8B030D-6E8A-4147-A177-3AD203B41FA5}">
                      <a16:colId xmlns:a16="http://schemas.microsoft.com/office/drawing/2014/main" val="1200944859"/>
                    </a:ext>
                  </a:extLst>
                </a:gridCol>
                <a:gridCol w="555998">
                  <a:extLst>
                    <a:ext uri="{9D8B030D-6E8A-4147-A177-3AD203B41FA5}">
                      <a16:colId xmlns:a16="http://schemas.microsoft.com/office/drawing/2014/main" val="447154032"/>
                    </a:ext>
                  </a:extLst>
                </a:gridCol>
                <a:gridCol w="736517">
                  <a:extLst>
                    <a:ext uri="{9D8B030D-6E8A-4147-A177-3AD203B41FA5}">
                      <a16:colId xmlns:a16="http://schemas.microsoft.com/office/drawing/2014/main" val="4027854091"/>
                    </a:ext>
                  </a:extLst>
                </a:gridCol>
                <a:gridCol w="664311">
                  <a:extLst>
                    <a:ext uri="{9D8B030D-6E8A-4147-A177-3AD203B41FA5}">
                      <a16:colId xmlns:a16="http://schemas.microsoft.com/office/drawing/2014/main" val="1698910511"/>
                    </a:ext>
                  </a:extLst>
                </a:gridCol>
                <a:gridCol w="664311">
                  <a:extLst>
                    <a:ext uri="{9D8B030D-6E8A-4147-A177-3AD203B41FA5}">
                      <a16:colId xmlns:a16="http://schemas.microsoft.com/office/drawing/2014/main" val="3174031805"/>
                    </a:ext>
                  </a:extLst>
                </a:gridCol>
                <a:gridCol w="671529">
                  <a:extLst>
                    <a:ext uri="{9D8B030D-6E8A-4147-A177-3AD203B41FA5}">
                      <a16:colId xmlns:a16="http://schemas.microsoft.com/office/drawing/2014/main" val="3238206026"/>
                    </a:ext>
                  </a:extLst>
                </a:gridCol>
                <a:gridCol w="526898">
                  <a:extLst>
                    <a:ext uri="{9D8B030D-6E8A-4147-A177-3AD203B41FA5}">
                      <a16:colId xmlns:a16="http://schemas.microsoft.com/office/drawing/2014/main" val="602305489"/>
                    </a:ext>
                  </a:extLst>
                </a:gridCol>
                <a:gridCol w="688299">
                  <a:extLst>
                    <a:ext uri="{9D8B030D-6E8A-4147-A177-3AD203B41FA5}">
                      <a16:colId xmlns:a16="http://schemas.microsoft.com/office/drawing/2014/main" val="1878830673"/>
                    </a:ext>
                  </a:extLst>
                </a:gridCol>
                <a:gridCol w="719584">
                  <a:extLst>
                    <a:ext uri="{9D8B030D-6E8A-4147-A177-3AD203B41FA5}">
                      <a16:colId xmlns:a16="http://schemas.microsoft.com/office/drawing/2014/main" val="1642391723"/>
                    </a:ext>
                  </a:extLst>
                </a:gridCol>
                <a:gridCol w="797800">
                  <a:extLst>
                    <a:ext uri="{9D8B030D-6E8A-4147-A177-3AD203B41FA5}">
                      <a16:colId xmlns:a16="http://schemas.microsoft.com/office/drawing/2014/main" val="2767338427"/>
                    </a:ext>
                  </a:extLst>
                </a:gridCol>
                <a:gridCol w="797800">
                  <a:extLst>
                    <a:ext uri="{9D8B030D-6E8A-4147-A177-3AD203B41FA5}">
                      <a16:colId xmlns:a16="http://schemas.microsoft.com/office/drawing/2014/main" val="4065023350"/>
                    </a:ext>
                  </a:extLst>
                </a:gridCol>
              </a:tblGrid>
              <a:tr h="22679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Myriad Pro" panose="020B0503030403020204" pitchFamily="34" charset="0"/>
                        </a:rPr>
                        <a:t>SKU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C124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50" b="1" i="0" u="none" strike="noStrike" dirty="0">
                        <a:solidFill>
                          <a:srgbClr val="FFFFFF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C124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Myriad Pro" panose="020B0503030403020204" pitchFamily="34" charset="0"/>
                        </a:rPr>
                        <a:t>Finish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C124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C124C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Myriad Pro" panose="020B0503030403020204" pitchFamily="34" charset="0"/>
                        </a:rPr>
                        <a:t>Adhesive System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C124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C124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C124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C124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50" b="1" i="0" u="none" strike="noStrike" dirty="0">
                        <a:solidFill>
                          <a:srgbClr val="FFFFFF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solidFill>
                      <a:srgbClr val="4C12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001739"/>
                  </a:ext>
                </a:extLst>
              </a:tr>
              <a:tr h="226798"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Description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Gloss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Satin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Matt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SandTex</a:t>
                      </a:r>
                      <a:endParaRPr lang="en-GB" sz="900" b="1" i="0" u="none" strike="noStrike" dirty="0"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Clear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Clear UV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Grey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Permanent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Apex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High-Tack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MetaScape</a:t>
                      </a:r>
                      <a:endParaRPr lang="en-GB" sz="900" b="1" i="0" u="none" strike="noStrike" dirty="0"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MetaGlide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MetaGrab</a:t>
                      </a:r>
                      <a:r>
                        <a:rPr lang="en-GB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5259199"/>
                  </a:ext>
                </a:extLst>
              </a:tr>
              <a:tr h="243346">
                <a:tc>
                  <a:txBody>
                    <a:bodyPr/>
                    <a:lstStyle/>
                    <a:p>
                      <a:pPr marL="72000" lvl="0" algn="l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MD5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2000" lvl="0" algn="l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High Performance </a:t>
                      </a:r>
                      <a:r>
                        <a:rPr lang="en-GB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Calendered</a:t>
                      </a: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 Digital Vinyl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605029"/>
                  </a:ext>
                </a:extLst>
              </a:tr>
              <a:tr h="243346">
                <a:tc>
                  <a:txBody>
                    <a:bodyPr/>
                    <a:lstStyle/>
                    <a:p>
                      <a:pPr marL="72000" lvl="0" algn="l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MD5-A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MetaScape® High Performance Vinyl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838972"/>
                  </a:ext>
                </a:extLst>
              </a:tr>
              <a:tr h="243346">
                <a:tc>
                  <a:txBody>
                    <a:bodyPr/>
                    <a:lstStyle/>
                    <a:p>
                      <a:pPr marL="72000" lvl="0" algn="l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MD5-B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High Performance </a:t>
                      </a:r>
                      <a:r>
                        <a:rPr lang="en-GB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Blockout</a:t>
                      </a: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 Vinyl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8954432"/>
                  </a:ext>
                </a:extLst>
              </a:tr>
              <a:tr h="243346">
                <a:tc>
                  <a:txBody>
                    <a:bodyPr/>
                    <a:lstStyle/>
                    <a:p>
                      <a:pPr marL="72000" lvl="0" algn="l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MD5-AB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MetaScape® </a:t>
                      </a:r>
                      <a:r>
                        <a:rPr lang="en-GB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Blockout</a:t>
                      </a: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 High Performance Vinyl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439236"/>
                  </a:ext>
                </a:extLst>
              </a:tr>
              <a:tr h="243346">
                <a:tc>
                  <a:txBody>
                    <a:bodyPr/>
                    <a:lstStyle/>
                    <a:p>
                      <a:pPr marL="72000" lvl="0" algn="l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MD5-H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High-Tack High Performance Vinyl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606026"/>
                  </a:ext>
                </a:extLst>
              </a:tr>
              <a:tr h="243346">
                <a:tc>
                  <a:txBody>
                    <a:bodyPr/>
                    <a:lstStyle/>
                    <a:p>
                      <a:pPr marL="72000" lvl="0" algn="l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MD5-HB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High-Tack </a:t>
                      </a:r>
                      <a:r>
                        <a:rPr lang="en-GB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Blockout</a:t>
                      </a: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 High Performance Vinyl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72859"/>
                  </a:ext>
                </a:extLst>
              </a:tr>
              <a:tr h="243346">
                <a:tc>
                  <a:txBody>
                    <a:bodyPr/>
                    <a:lstStyle/>
                    <a:p>
                      <a:pPr marL="72000" lvl="0" algn="l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MD5-AH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High-Tack MetaScape® High Performance Vinyl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162"/>
                  </a:ext>
                </a:extLst>
              </a:tr>
              <a:tr h="243346">
                <a:tc>
                  <a:txBody>
                    <a:bodyPr/>
                    <a:lstStyle/>
                    <a:p>
                      <a:pPr marL="72000" lvl="0" algn="l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MD5-UB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MetaGrab</a:t>
                      </a: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® Ultra-Tack High Performance Vinyl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yriad Pro" panose="020B0503030403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025229"/>
                  </a:ext>
                </a:extLst>
              </a:tr>
              <a:tr h="243346">
                <a:tc>
                  <a:txBody>
                    <a:bodyPr/>
                    <a:lstStyle/>
                    <a:p>
                      <a:pPr marL="7200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MD5-GB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MetaGlide® </a:t>
                      </a:r>
                      <a:r>
                        <a:rPr lang="en-GB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Blockout</a:t>
                      </a: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 High Performance Vinyl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yriad Pro" panose="020B0503030403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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4248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3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7081314"/>
                  </a:ext>
                </a:extLst>
              </a:tr>
              <a:tr h="24334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Matched Laminate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50" b="1" i="0" u="none" strike="noStrike"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50" b="0" i="0" u="none" strike="noStrike" dirty="0"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05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367664"/>
                  </a:ext>
                </a:extLst>
              </a:tr>
              <a:tr h="243346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MG-705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Premium </a:t>
                      </a:r>
                      <a:r>
                        <a:rPr lang="en-GB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Calendered</a:t>
                      </a: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 Overlaminate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0247091"/>
                  </a:ext>
                </a:extLst>
              </a:tr>
              <a:tr h="243346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MG-702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Premium </a:t>
                      </a:r>
                      <a:r>
                        <a:rPr lang="en-GB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Calendered</a:t>
                      </a: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 Overlaminate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2047343"/>
                  </a:ext>
                </a:extLst>
              </a:tr>
              <a:tr h="243346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MG-703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Premium </a:t>
                      </a:r>
                      <a:r>
                        <a:rPr lang="en-GB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Calendered</a:t>
                      </a: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 Overlaminate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4224692"/>
                  </a:ext>
                </a:extLst>
              </a:tr>
              <a:tr h="243346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MG-706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Premium </a:t>
                      </a:r>
                      <a:r>
                        <a:rPr lang="en-GB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Calendered</a:t>
                      </a: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 Overlaminate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071211"/>
                  </a:ext>
                </a:extLst>
              </a:tr>
              <a:tr h="243346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MG-UV-705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Premium Overlaminate for UV prints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09094"/>
                  </a:ext>
                </a:extLst>
              </a:tr>
              <a:tr h="243346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MG-UV-702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Premium Overlaminate for UV prints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907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6851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4BAD199-5B84-4CF6-A469-C4BF8D4B3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419828"/>
            <a:ext cx="8761413" cy="706964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  <a:t>MD5 Series</a:t>
            </a:r>
            <a:b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Myriad Pro" panose="020B0503030403020204" pitchFamily="34" charset="0"/>
              </a:rPr>
              <a:t>Adhesives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EEF6E2-DC01-43DA-AEDE-B6C42398AB8C}"/>
              </a:ext>
            </a:extLst>
          </p:cNvPr>
          <p:cNvSpPr/>
          <p:nvPr/>
        </p:nvSpPr>
        <p:spPr>
          <a:xfrm>
            <a:off x="650240" y="2581614"/>
            <a:ext cx="781262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GB" sz="44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Apex® Adhesive </a:t>
            </a:r>
          </a:p>
          <a:p>
            <a:pPr lvl="0">
              <a:defRPr/>
            </a:pP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The latest Apex® adhesive system delivers easy handling and application, high performance and clean removal. Available in clear, grey </a:t>
            </a:r>
            <a:r>
              <a:rPr lang="en-GB" sz="2400" baseline="30000" dirty="0" err="1">
                <a:solidFill>
                  <a:srgbClr val="000000"/>
                </a:solidFill>
                <a:latin typeface="Myriad Pro" panose="020B0503030403020204" pitchFamily="34" charset="0"/>
              </a:rPr>
              <a:t>blockout</a:t>
            </a: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 </a:t>
            </a:r>
            <a:r>
              <a:rPr lang="en-GB" sz="2400" b="1" baseline="30000" dirty="0">
                <a:solidFill>
                  <a:srgbClr val="D53DD0">
                    <a:lumMod val="50000"/>
                  </a:srgbClr>
                </a:solidFill>
                <a:latin typeface="Myriad Pro" panose="020B0503030403020204" pitchFamily="34" charset="0"/>
              </a:rPr>
              <a:t>(B) </a:t>
            </a: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&amp; High Tack </a:t>
            </a:r>
            <a:r>
              <a:rPr lang="en-GB" sz="2400" b="1" baseline="30000" dirty="0">
                <a:solidFill>
                  <a:srgbClr val="D53DD0">
                    <a:lumMod val="50000"/>
                  </a:srgbClr>
                </a:solidFill>
                <a:latin typeface="Myriad Pro" panose="020B0503030403020204" pitchFamily="34" charset="0"/>
              </a:rPr>
              <a:t>(H)</a:t>
            </a: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.</a:t>
            </a:r>
          </a:p>
          <a:p>
            <a:pPr lvl="0">
              <a:defRPr/>
            </a:pPr>
            <a:endParaRPr lang="en-GB" sz="2400" b="1" baseline="30000" dirty="0">
              <a:solidFill>
                <a:srgbClr val="000000"/>
              </a:solidFill>
              <a:latin typeface="Myriad Pro" panose="020B0503030403020204" pitchFamily="34" charset="0"/>
            </a:endParaRPr>
          </a:p>
          <a:p>
            <a:pPr lvl="0">
              <a:defRPr/>
            </a:pPr>
            <a:r>
              <a:rPr lang="en-GB" sz="24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Performance. </a:t>
            </a: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The novel, fully cross linked, solvent based Apex formulation delivers a high ultimate bond to the substrate after initial application.</a:t>
            </a:r>
          </a:p>
          <a:p>
            <a:pPr lvl="0">
              <a:defRPr/>
            </a:pP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 </a:t>
            </a:r>
          </a:p>
          <a:p>
            <a:pPr lvl="0">
              <a:defRPr/>
            </a:pPr>
            <a:r>
              <a:rPr lang="en-GB" sz="24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Removability.</a:t>
            </a:r>
            <a:r>
              <a:rPr lang="en-GB" sz="2400" b="1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 </a:t>
            </a: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Despite the high bond to the applications substrate, films featuring our Apex formulation remove cleanly.</a:t>
            </a:r>
          </a:p>
          <a:p>
            <a:pPr lvl="0">
              <a:defRPr/>
            </a:pPr>
            <a:endParaRPr lang="en-GB" sz="2400" baseline="30000" dirty="0">
              <a:solidFill>
                <a:srgbClr val="000000"/>
              </a:solidFill>
              <a:latin typeface="Myriad Pro" panose="020B0503030403020204" pitchFamily="34" charset="0"/>
            </a:endParaRPr>
          </a:p>
          <a:p>
            <a:pPr lvl="0">
              <a:defRPr/>
            </a:pPr>
            <a:r>
              <a:rPr lang="en-GB" sz="24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Satisfaction.</a:t>
            </a:r>
            <a:r>
              <a:rPr lang="en-GB" sz="2400" b="1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 </a:t>
            </a: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Products featuring our Apex adhesive are freely chosen and specified world-wide in a demanding range of applications including taxi advertising, fleet marking and branding. 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A237FCC3-93DA-4D38-9190-828413161D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8057" y="2984281"/>
            <a:ext cx="2491273" cy="107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62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4BAD199-5B84-4CF6-A469-C4BF8D4B3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419828"/>
            <a:ext cx="8761413" cy="706964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  <a:t>MD5 Series</a:t>
            </a:r>
            <a:br>
              <a:rPr lang="en-GB" b="1" dirty="0">
                <a:solidFill>
                  <a:schemeClr val="bg1"/>
                </a:solidFill>
                <a:latin typeface="Myriad Pro" panose="020B0503030403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Myriad Pro" panose="020B0503030403020204" pitchFamily="34" charset="0"/>
              </a:rPr>
              <a:t>Adhesives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013D84-E46C-4E88-8B5E-D7EECF26C8F2}"/>
              </a:ext>
            </a:extLst>
          </p:cNvPr>
          <p:cNvSpPr/>
          <p:nvPr/>
        </p:nvSpPr>
        <p:spPr>
          <a:xfrm>
            <a:off x="650240" y="2598074"/>
            <a:ext cx="789660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MetaScape® Adhesive System - (A)</a:t>
            </a:r>
          </a:p>
          <a:p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The MetaScape adhesive system offers ease of application by providing air with an exit route from under the graphic. </a:t>
            </a:r>
          </a:p>
          <a:p>
            <a:endParaRPr lang="en-GB" sz="2400" baseline="30000" dirty="0">
              <a:solidFill>
                <a:srgbClr val="82358B"/>
              </a:solidFill>
              <a:latin typeface="Myriad Pro" panose="020B0503030403020204" pitchFamily="34" charset="0"/>
            </a:endParaRPr>
          </a:p>
          <a:p>
            <a:r>
              <a:rPr lang="en-GB" sz="24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Ease.</a:t>
            </a:r>
            <a:r>
              <a:rPr lang="en-GB" sz="2400" b="1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 </a:t>
            </a: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MetaScape makes for faster, trouble free application of larger graphics onto smooth, flat or slightly curved surfaces. </a:t>
            </a:r>
          </a:p>
          <a:p>
            <a:endParaRPr lang="en-GB" sz="2400" baseline="30000" dirty="0">
              <a:solidFill>
                <a:srgbClr val="000000"/>
              </a:solidFill>
              <a:latin typeface="Myriad Pro" panose="020B0503030403020204" pitchFamily="34" charset="0"/>
            </a:endParaRPr>
          </a:p>
          <a:p>
            <a:r>
              <a:rPr lang="en-GB" sz="24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Speed.</a:t>
            </a:r>
            <a:r>
              <a:rPr lang="en-GB" sz="2400" b="1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 </a:t>
            </a: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MetaScape adhesive system is suitable for a dry application method, resulting in a durable graphic much sooner after installation. </a:t>
            </a:r>
          </a:p>
          <a:p>
            <a:endParaRPr lang="en-GB" sz="2400" b="1" baseline="30000" dirty="0">
              <a:solidFill>
                <a:srgbClr val="000000"/>
              </a:solidFill>
              <a:latin typeface="Myriad Pro" panose="020B0503030403020204" pitchFamily="34" charset="0"/>
            </a:endParaRPr>
          </a:p>
          <a:p>
            <a:r>
              <a:rPr lang="en-GB" sz="2400" b="1" baseline="30000" dirty="0">
                <a:solidFill>
                  <a:srgbClr val="82358B"/>
                </a:solidFill>
                <a:latin typeface="Myriad Pro" panose="020B0503030403020204" pitchFamily="34" charset="0"/>
              </a:rPr>
              <a:t>Bubble Free.</a:t>
            </a:r>
            <a:r>
              <a:rPr lang="en-GB" sz="2400" b="1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 </a:t>
            </a: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Air may be expelled during application through the channels in the adhesive. </a:t>
            </a:r>
          </a:p>
          <a:p>
            <a:b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</a:b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Best results are achieved with </a:t>
            </a:r>
            <a:r>
              <a:rPr lang="en-GB" sz="2400" baseline="30000" dirty="0" err="1">
                <a:solidFill>
                  <a:srgbClr val="000000"/>
                </a:solidFill>
                <a:latin typeface="Myriad Pro" panose="020B0503030403020204" pitchFamily="34" charset="0"/>
              </a:rPr>
              <a:t>overlaminated</a:t>
            </a:r>
            <a:r>
              <a:rPr lang="en-GB" sz="2400" baseline="30000" dirty="0">
                <a:solidFill>
                  <a:srgbClr val="000000"/>
                </a:solidFill>
                <a:latin typeface="Myriad Pro" panose="020B0503030403020204" pitchFamily="34" charset="0"/>
              </a:rPr>
              <a:t> graphics.</a:t>
            </a:r>
          </a:p>
        </p:txBody>
      </p:sp>
      <p:pic>
        <p:nvPicPr>
          <p:cNvPr id="9" name="Picture 8" descr="A picture containing food&#10;&#10;Description automatically generated">
            <a:extLst>
              <a:ext uri="{FF2B5EF4-FFF2-40B4-BE49-F238E27FC236}">
                <a16:creationId xmlns:a16="http://schemas.microsoft.com/office/drawing/2014/main" id="{E874168F-7A0C-44AF-95B7-861D23B919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3090" y="2631232"/>
            <a:ext cx="1947329" cy="197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002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Custom 2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AA9ECA"/>
      </a:accent3>
      <a:accent4>
        <a:srgbClr val="7F6DB0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M_PPT_Mar2018" id="{E6A4B144-92BA-4B52-AB15-32FDACA91D3F}" vid="{EA67EBF6-3BB9-40C3-AE5E-22087794CA5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C0579CF79C284980194639C475BB32" ma:contentTypeVersion="20" ma:contentTypeDescription="Create a new document." ma:contentTypeScope="" ma:versionID="4323cf88cd59d1769cc34ba41701af8b">
  <xsd:schema xmlns:xsd="http://www.w3.org/2001/XMLSchema" xmlns:xs="http://www.w3.org/2001/XMLSchema" xmlns:p="http://schemas.microsoft.com/office/2006/metadata/properties" xmlns:ns2="0dcd2611-b605-4b21-8f9d-789e84761d81" xmlns:ns3="c67704de-5b7d-408b-bcce-0cfd96fb4e12" targetNamespace="http://schemas.microsoft.com/office/2006/metadata/properties" ma:root="true" ma:fieldsID="b3f45c7cda205c3d13432db5de6d28a9" ns2:_="" ns3:_="">
    <xsd:import namespace="0dcd2611-b605-4b21-8f9d-789e84761d81"/>
    <xsd:import namespace="c67704de-5b7d-408b-bcce-0cfd96fb4e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_x006f_bw4" minOccurs="0"/>
                <xsd:element ref="ns2:MediaLengthInSecond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cd2611-b605-4b21-8f9d-789e84761d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x006f_bw4" ma:index="20" nillable="true" ma:displayName="Date and Time" ma:internalName="_x006f_bw4">
      <xsd:simpleType>
        <xsd:restriction base="dms:DateTime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815bb207-4e7d-49bb-8578-e4f8c17f5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704de-5b7d-408b-bcce-0cfd96fb4e1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8053c822-ae71-4b35-a669-94b68cb6f365}" ma:internalName="TaxCatchAll" ma:showField="CatchAllData" ma:web="c67704de-5b7d-408b-bcce-0cfd96fb4e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06f_bw4 xmlns="0dcd2611-b605-4b21-8f9d-789e84761d81" xsi:nil="true"/>
    <SharedWithUsers xmlns="c67704de-5b7d-408b-bcce-0cfd96fb4e12">
      <UserInfo>
        <DisplayName/>
        <AccountId xsi:nil="true"/>
        <AccountType/>
      </UserInfo>
    </SharedWithUsers>
    <MediaLengthInSeconds xmlns="0dcd2611-b605-4b21-8f9d-789e84761d81" xsi:nil="true"/>
    <TaxCatchAll xmlns="c67704de-5b7d-408b-bcce-0cfd96fb4e12" xsi:nil="true"/>
    <lcf76f155ced4ddcb4097134ff3c332f xmlns="0dcd2611-b605-4b21-8f9d-789e84761d8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DAE23D7-83AD-4314-B4E1-5BBB330D6C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E2CA49-FC11-4A8B-95AC-8DD43DB6A84E}">
  <ds:schemaRefs>
    <ds:schemaRef ds:uri="0dcd2611-b605-4b21-8f9d-789e84761d81"/>
    <ds:schemaRef ds:uri="c67704de-5b7d-408b-bcce-0cfd96fb4e1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A30CF99-8947-415E-8341-2239F8690078}">
  <ds:schemaRefs>
    <ds:schemaRef ds:uri="0dcd2611-b605-4b21-8f9d-789e84761d81"/>
    <ds:schemaRef ds:uri="c67704de-5b7d-408b-bcce-0cfd96fb4e12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MM_PPT_Mar2018</Template>
  <TotalTime>815</TotalTime>
  <Words>1169</Words>
  <Application>Microsoft Office PowerPoint</Application>
  <PresentationFormat>Widescreen</PresentationFormat>
  <Paragraphs>284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Museo Sans 300</vt:lpstr>
      <vt:lpstr>Myriad Pro</vt:lpstr>
      <vt:lpstr>Wingdings 3</vt:lpstr>
      <vt:lpstr>Ion Boardroom</vt:lpstr>
      <vt:lpstr>PowerPoint Presentation</vt:lpstr>
      <vt:lpstr>PowerPoint Presentation</vt:lpstr>
      <vt:lpstr>Metamark Digital Range</vt:lpstr>
      <vt:lpstr>MD5 Series Features and Benefits</vt:lpstr>
      <vt:lpstr>MD5 Series Product Positioning / Competitor Equivalent</vt:lpstr>
      <vt:lpstr>MD5 Series Technical Specification</vt:lpstr>
      <vt:lpstr>MD5 Series Product Line Up</vt:lpstr>
      <vt:lpstr>MD5 Series Adhesives</vt:lpstr>
      <vt:lpstr>MD5 Series Adhesives</vt:lpstr>
      <vt:lpstr>MD5 Series Adhesives</vt:lpstr>
      <vt:lpstr>MD5 Series Adhesives</vt:lpstr>
      <vt:lpstr>MD5 Series Application Examples</vt:lpstr>
      <vt:lpstr>PowerPoint Presentation</vt:lpstr>
      <vt:lpstr>Sales Tool Kit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Clark</dc:creator>
  <cp:lastModifiedBy>Julie Duff</cp:lastModifiedBy>
  <cp:revision>3</cp:revision>
  <dcterms:created xsi:type="dcterms:W3CDTF">2018-04-09T12:42:38Z</dcterms:created>
  <dcterms:modified xsi:type="dcterms:W3CDTF">2022-07-27T12:57:17Z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0x010100F6C0579CF79C284980194639C475BB32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bool>false</vt:bool>
  </property>
  <property fmtid="{D5CDD505-2E9C-101B-9397-08002B2CF9AE}" pid="9" name="MediaServiceImageTags">
    <vt:lpwstr/>
  </property>
</Properties>
</file>